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tags/tag2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3"/>
  </p:notesMasterIdLst>
  <p:sldIdLst>
    <p:sldId id="543" r:id="rId2"/>
    <p:sldId id="444" r:id="rId3"/>
    <p:sldId id="327" r:id="rId4"/>
    <p:sldId id="350" r:id="rId5"/>
    <p:sldId id="467" r:id="rId6"/>
    <p:sldId id="510" r:id="rId7"/>
    <p:sldId id="511" r:id="rId8"/>
    <p:sldId id="516" r:id="rId9"/>
    <p:sldId id="384" r:id="rId10"/>
    <p:sldId id="465" r:id="rId11"/>
    <p:sldId id="493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3703C51-2FCF-6043-AAC5-DF44F0616968}">
          <p14:sldIdLst/>
        </p14:section>
        <p14:section name="Work1" id="{65773BD1-A6A7-C64D-92FF-8EC061818FE9}">
          <p14:sldIdLst/>
        </p14:section>
        <p14:section name="Work2" id="{6918F1A6-DB8A-1F45-BFA5-24022083CE1C}">
          <p14:sldIdLst>
            <p14:sldId id="543"/>
            <p14:sldId id="444"/>
            <p14:sldId id="327"/>
            <p14:sldId id="350"/>
            <p14:sldId id="467"/>
            <p14:sldId id="510"/>
            <p14:sldId id="511"/>
            <p14:sldId id="516"/>
            <p14:sldId id="384"/>
            <p14:sldId id="465"/>
            <p14:sldId id="493"/>
          </p14:sldIdLst>
        </p14:section>
        <p14:section name="Work3" id="{E6CA3A06-3C0F-3549-B34E-AD6E17BB8475}">
          <p14:sldIdLst/>
        </p14:section>
        <p14:section name="Future" id="{4E3CDE65-277C-EA46-88EE-5E35D346ED3F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 guan" initials="lg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1FCD6"/>
    <a:srgbClr val="FF2F92"/>
    <a:srgbClr val="005493"/>
    <a:srgbClr val="9F79EE"/>
    <a:srgbClr val="FF7E79"/>
    <a:srgbClr val="FF2600"/>
    <a:srgbClr val="4E8F00"/>
    <a:srgbClr val="00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45"/>
    <p:restoredTop sz="76574"/>
  </p:normalViewPr>
  <p:slideViewPr>
    <p:cSldViewPr snapToGrid="0" snapToObjects="1">
      <p:cViewPr varScale="1">
        <p:scale>
          <a:sx n="84" d="100"/>
          <a:sy n="84" d="100"/>
        </p:scale>
        <p:origin x="199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 dirty="0">
                <a:effectLst/>
              </a:rPr>
              <a:t>Linux Kernel Vulnerability Trends Over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Total Vulnerabilities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Sheet1!$B$1:$O$1</c:f>
              <c:strCache>
                <c:ptCount val="14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  <c:pt idx="5">
                  <c:v>2009</c:v>
                </c:pt>
                <c:pt idx="6">
                  <c:v>2010</c:v>
                </c:pt>
                <c:pt idx="7">
                  <c:v>2011</c:v>
                </c:pt>
                <c:pt idx="8">
                  <c:v>2012</c:v>
                </c:pt>
                <c:pt idx="9">
                  <c:v>2013</c:v>
                </c:pt>
                <c:pt idx="10">
                  <c:v>2014</c:v>
                </c:pt>
                <c:pt idx="11">
                  <c:v>2015</c:v>
                </c:pt>
                <c:pt idx="12">
                  <c:v>2016</c:v>
                </c:pt>
                <c:pt idx="13">
                  <c:v>2017</c:v>
                </c:pt>
              </c:strCache>
            </c:strRef>
          </c:cat>
          <c:val>
            <c:numRef>
              <c:f>Sheet1!$B$2:$O$2</c:f>
              <c:numCache>
                <c:formatCode>General</c:formatCode>
                <c:ptCount val="14"/>
                <c:pt idx="0">
                  <c:v>51</c:v>
                </c:pt>
                <c:pt idx="1">
                  <c:v>133</c:v>
                </c:pt>
                <c:pt idx="2">
                  <c:v>90</c:v>
                </c:pt>
                <c:pt idx="3">
                  <c:v>63</c:v>
                </c:pt>
                <c:pt idx="4">
                  <c:v>70</c:v>
                </c:pt>
                <c:pt idx="5">
                  <c:v>105</c:v>
                </c:pt>
                <c:pt idx="6">
                  <c:v>124</c:v>
                </c:pt>
                <c:pt idx="7">
                  <c:v>83</c:v>
                </c:pt>
                <c:pt idx="8">
                  <c:v>115</c:v>
                </c:pt>
                <c:pt idx="9">
                  <c:v>189</c:v>
                </c:pt>
                <c:pt idx="10">
                  <c:v>133</c:v>
                </c:pt>
                <c:pt idx="11">
                  <c:v>86</c:v>
                </c:pt>
                <c:pt idx="12">
                  <c:v>217</c:v>
                </c:pt>
                <c:pt idx="13">
                  <c:v>367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C44-6043-9B7B-9A7BA367F393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Code Execution in Kernel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Sheet1!$B$1:$O$1</c:f>
              <c:strCache>
                <c:ptCount val="14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  <c:pt idx="5">
                  <c:v>2009</c:v>
                </c:pt>
                <c:pt idx="6">
                  <c:v>2010</c:v>
                </c:pt>
                <c:pt idx="7">
                  <c:v>2011</c:v>
                </c:pt>
                <c:pt idx="8">
                  <c:v>2012</c:v>
                </c:pt>
                <c:pt idx="9">
                  <c:v>2013</c:v>
                </c:pt>
                <c:pt idx="10">
                  <c:v>2014</c:v>
                </c:pt>
                <c:pt idx="11">
                  <c:v>2015</c:v>
                </c:pt>
                <c:pt idx="12">
                  <c:v>2016</c:v>
                </c:pt>
                <c:pt idx="13">
                  <c:v>2017</c:v>
                </c:pt>
              </c:strCache>
            </c:strRef>
          </c:cat>
          <c:val>
            <c:numRef>
              <c:f>Sheet1!$B$3:$O$3</c:f>
              <c:numCache>
                <c:formatCode>General</c:formatCode>
                <c:ptCount val="14"/>
                <c:pt idx="0">
                  <c:v>5</c:v>
                </c:pt>
                <c:pt idx="1">
                  <c:v>19</c:v>
                </c:pt>
                <c:pt idx="2">
                  <c:v>5</c:v>
                </c:pt>
                <c:pt idx="3">
                  <c:v>2</c:v>
                </c:pt>
                <c:pt idx="4">
                  <c:v>3</c:v>
                </c:pt>
                <c:pt idx="5">
                  <c:v>2</c:v>
                </c:pt>
                <c:pt idx="6">
                  <c:v>3</c:v>
                </c:pt>
                <c:pt idx="7">
                  <c:v>1</c:v>
                </c:pt>
                <c:pt idx="8">
                  <c:v>4</c:v>
                </c:pt>
                <c:pt idx="9">
                  <c:v>6</c:v>
                </c:pt>
                <c:pt idx="10">
                  <c:v>8</c:v>
                </c:pt>
                <c:pt idx="11">
                  <c:v>6</c:v>
                </c:pt>
                <c:pt idx="12">
                  <c:v>5</c:v>
                </c:pt>
                <c:pt idx="13">
                  <c:v>166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C44-6043-9B7B-9A7BA367F3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05635424"/>
        <c:axId val="1306429360"/>
      </c:lineChart>
      <c:catAx>
        <c:axId val="1305635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6429360"/>
        <c:crosses val="autoZero"/>
        <c:auto val="1"/>
        <c:lblAlgn val="ctr"/>
        <c:lblOffset val="100"/>
        <c:noMultiLvlLbl val="0"/>
      </c:catAx>
      <c:valAx>
        <c:axId val="1306429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5635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media/image3.tiff>
</file>

<file path=ppt/media/image4.jpg>
</file>

<file path=ppt/media/image5.tiff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33C5D6-E3CC-7A44-9ED2-13D982273F1F}" type="datetimeFigureOut">
              <a:rPr lang="en-US" smtClean="0"/>
              <a:t>3/29/18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846768-684C-E743-8AB0-539557338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143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introduced my work on protecting critical data in an application.</a:t>
            </a:r>
          </a:p>
          <a:p>
            <a:r>
              <a:rPr lang="en-US" dirty="0"/>
              <a:t>In the following, I will introduce my second work, which can protect a whole application for IoT devices,</a:t>
            </a:r>
          </a:p>
          <a:p>
            <a:r>
              <a:rPr lang="en-US" dirty="0"/>
              <a:t>Which run run Linux OS on ARM.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TrustShadow addresses the problem of executing an unmodified application in a compromised OS for ARM platforms.</a:t>
            </a:r>
          </a:p>
          <a:p>
            <a:r>
              <a:rPr lang="en-US" dirty="0"/>
              <a:t>Existing shielding work mainly focus on x86 platform, utilizing SGX or hypervisor. </a:t>
            </a:r>
          </a:p>
          <a:p>
            <a:r>
              <a:rPr lang="en-US" dirty="0"/>
              <a:t>However, SGX is not available for ARM platform, and hypervisor is an overkill for embedded or IoT settings.</a:t>
            </a:r>
          </a:p>
          <a:p>
            <a:r>
              <a:rPr lang="en-US" dirty="0"/>
              <a:t>In this work, I leverage a lightweight security feature called TrustZone to achieve shielded execution.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fact, </a:t>
            </a:r>
          </a:p>
          <a:p>
            <a:r>
              <a:rPr lang="en-US" dirty="0"/>
              <a:t>Bring shielded execution to “Linux on ARM” systems is of great importance.</a:t>
            </a:r>
          </a:p>
          <a:p>
            <a:r>
              <a:rPr lang="en-US" dirty="0"/>
              <a:t>because we are surrounded by billions of such low-cost device.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6768-684C-E743-8AB0-5395573386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33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support this feature, the remote entity and the device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manufacture need to establish a trust to digitally sign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“quote”.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6768-684C-E743-8AB0-5395573386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517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0" dirty="0"/>
              <a:t>In</a:t>
            </a:r>
            <a:r>
              <a:rPr lang="en-US" dirty="0"/>
              <a:t> conclusion, we bring many SGX functions to ARM platform using TrustZone.</a:t>
            </a:r>
          </a:p>
          <a:p>
            <a:r>
              <a:rPr lang="en-US" dirty="0"/>
              <a:t>Since TrustZone is lightweight, TrustShadow is more suitable to be employed in embedded and IoT environment.</a:t>
            </a:r>
          </a:p>
          <a:p>
            <a:r>
              <a:rPr lang="en-US" dirty="0"/>
              <a:t>In our design, the Linux kernel allocates resources for trusted processes, but it cannot access them.</a:t>
            </a:r>
          </a:p>
          <a:p>
            <a:r>
              <a:rPr lang="en-US" dirty="0"/>
              <a:t>This design </a:t>
            </a:r>
            <a:r>
              <a:rPr lang="en-US" dirty="0" err="1"/>
              <a:t>grealy</a:t>
            </a:r>
            <a:r>
              <a:rPr lang="en-US" dirty="0"/>
              <a:t> reduces the TCB of our runtime system.</a:t>
            </a:r>
          </a:p>
          <a:p>
            <a:r>
              <a:rPr lang="en-US" dirty="0"/>
              <a:t>However, our design still exposes a lot of program behaviors to the Linux kernel, thus might be subject to side channel attacks.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Finally, we have not deployed </a:t>
            </a:r>
            <a:r>
              <a:rPr lang="en-US" dirty="0">
                <a:solidFill>
                  <a:srgbClr val="FF0000"/>
                </a:solidFill>
              </a:rPr>
              <a:t>comprehensive defense to Iago attacks, because checking all the system calls is cumbersome.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</a:rPr>
              <a:t>Instead, we could include a Library OS into the TCB of system, so as to narrow down the system call interface to be checked.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protecting enclaves from malicious privileged software while retaining OS-level management of physical resources using traditional mechanisms.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6768-684C-E743-8AB0-5395573386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72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However, these devices are facing serious threats from vulnerable Linux kernel.</a:t>
            </a:r>
          </a:p>
          <a:p>
            <a:r>
              <a:rPr lang="en-US" altLang="zh-CN" dirty="0"/>
              <a:t>Kernel vulnerabilities are reported every month, and exiting software-based solutions, </a:t>
            </a:r>
          </a:p>
          <a:p>
            <a:r>
              <a:rPr lang="en-US" altLang="zh-CN" dirty="0"/>
              <a:t>including kernel ASLR, kernel stack protection, real-time kernel protection, all seem to be inefficient.</a:t>
            </a:r>
          </a:p>
          <a:p>
            <a:r>
              <a:rPr lang="en-US" altLang="zh-CN" dirty="0"/>
              <a:t>This motivates us to find a hardware-assisted solution to shield the trusted applications even if the OS is compromised.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第二个事情是关于内核的安全漏洞。近十几年来，针对操作系统内核，已有很多安全增强机制，然而不幸的是，</a:t>
            </a:r>
            <a:r>
              <a:rPr lang="en-US" altLang="zh-CN" dirty="0"/>
              <a:t>Linux</a:t>
            </a:r>
            <a:r>
              <a:rPr lang="zh-CN" altLang="en-US" dirty="0"/>
              <a:t>内核的漏洞数并没有下降，反而逐年增长。这说明这些软件防护方案并没有有效的解决问题。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6768-684C-E743-8AB0-5395573386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75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Besides that, researchers have found that smartphones are also vulnerable to physical attacks such as cold boot attack.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6768-684C-E743-8AB0-5395573386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768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TrustShadow tackles attacks from both cyber space and physical space.</a:t>
            </a:r>
          </a:p>
          <a:p>
            <a:r>
              <a:rPr lang="en-US" dirty="0"/>
              <a:t>Regarding cyber-space, we assume a compromised OS. And ensures a trusted program is loaded into the memory correctly,</a:t>
            </a:r>
          </a:p>
          <a:p>
            <a:r>
              <a:rPr lang="en-US" dirty="0"/>
              <a:t>and the compromised OS cannot access the memory of the trusted program.</a:t>
            </a:r>
          </a:p>
          <a:p>
            <a:r>
              <a:rPr lang="en-US" dirty="0"/>
              <a:t>In addition, we verify the system call returns to defeat </a:t>
            </a:r>
            <a:r>
              <a:rPr lang="en-US" dirty="0" err="1"/>
              <a:t>iago</a:t>
            </a:r>
            <a:r>
              <a:rPr lang="en-US" dirty="0"/>
              <a:t> attacks.</a:t>
            </a:r>
          </a:p>
          <a:p>
            <a:r>
              <a:rPr lang="en-US" dirty="0"/>
              <a:t>We also transparently encrypt the file before they are written into the disk.</a:t>
            </a:r>
          </a:p>
          <a:p>
            <a:r>
              <a:rPr lang="en-US" dirty="0"/>
              <a:t>Regarding physical space, we encrypt data segment of a trusted program to defeat cold boot attack.</a:t>
            </a:r>
          </a:p>
          <a:p>
            <a:r>
              <a:rPr lang="en-US" dirty="0"/>
              <a:t>Finally, we support unmodified programs, therefore, protection can be deployed right away.,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</a:t>
            </a:r>
            <a:r>
              <a:rPr lang="en-US" baseline="0" dirty="0"/>
              <a:t> this work, we propose </a:t>
            </a:r>
            <a:r>
              <a:rPr lang="en-US" baseline="0" dirty="0" err="1"/>
              <a:t>t</a:t>
            </a:r>
            <a:r>
              <a:rPr lang="en-US" dirty="0" err="1"/>
              <a:t>rustshadow</a:t>
            </a:r>
            <a:r>
              <a:rPr lang="en-US" dirty="0"/>
              <a:t>,</a:t>
            </a:r>
            <a:r>
              <a:rPr lang="en-US" baseline="0" dirty="0"/>
              <a:t> a mechanism specifically designed for ARM platform to shield a trusted application from malicious OS.</a:t>
            </a:r>
          </a:p>
          <a:p>
            <a:r>
              <a:rPr lang="en-US" dirty="0"/>
              <a:t>We design</a:t>
            </a:r>
            <a:r>
              <a:rPr lang="en-US" baseline="0" dirty="0"/>
              <a:t> our system to work with the ARM platform without relying on hypervisor, and requires no modification to legacy programs.</a:t>
            </a:r>
          </a:p>
          <a:p>
            <a:r>
              <a:rPr lang="en-US" baseline="0" dirty="0"/>
              <a:t>As a result, we solution can be instantly deployed in existing ARM devices.</a:t>
            </a:r>
          </a:p>
          <a:p>
            <a:r>
              <a:rPr lang="en-US" baseline="0" dirty="0"/>
              <a:t>In terms of security, </a:t>
            </a:r>
            <a:r>
              <a:rPr lang="en-US" baseline="0" dirty="0" err="1"/>
              <a:t>t</a:t>
            </a:r>
            <a:r>
              <a:rPr lang="en-US" dirty="0" err="1"/>
              <a:t>rustshadow</a:t>
            </a:r>
            <a:r>
              <a:rPr lang="en-US" dirty="0"/>
              <a:t> ensure</a:t>
            </a:r>
            <a:r>
              <a:rPr lang="en-US" baseline="0" dirty="0"/>
              <a:t>s program </a:t>
            </a:r>
            <a:r>
              <a:rPr lang="en-US" dirty="0"/>
              <a:t>integrity by verifying</a:t>
            </a:r>
            <a:r>
              <a:rPr lang="en-US" baseline="0" dirty="0"/>
              <a:t> the hash value when a page is loaded into the memory.</a:t>
            </a:r>
          </a:p>
          <a:p>
            <a:r>
              <a:rPr lang="en-US" baseline="0" dirty="0"/>
              <a:t>During execution, the program runs in an isolated execution with the OS. As a result, a compromised OS cannot interfere with its execution.</a:t>
            </a:r>
          </a:p>
          <a:p>
            <a:r>
              <a:rPr lang="en-US" baseline="0" dirty="0"/>
              <a:t>We also ensure that the OS provides system services to a trusted application genuinely.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8D2766-C49B-4C1A-9FEE-6F146754B0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 much color</a:t>
            </a:r>
          </a:p>
          <a:p>
            <a:endParaRPr lang="en-US" dirty="0"/>
          </a:p>
          <a:p>
            <a:r>
              <a:rPr lang="en-US" dirty="0"/>
              <a:t>Before presenting</a:t>
            </a:r>
            <a:r>
              <a:rPr lang="en-US" baseline="0" dirty="0"/>
              <a:t> the details of TrustShadow, we first have a look at the ARM TrustZone extension in ARM architecture.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ARM TrustZone was firstly introduced to the ARM v6 architecture. Since then, almost all ARM’s application processors are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Empowered with this feature.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ARM TrustZone provides two virtual cores, one for the normal world and the other for the secure world. Accordingly, the system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Resources are partitioned to secure ones and non-secure ones.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The normal world can only access non-secure resources, and usually runs a commodity OS.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The secure world could access both secure and non-secure resources, and usually runs a trusted lightweight OS.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Each world has its own user mode and privileged mode, except that there is an additional monitor mode in the secure world, which serves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As a gate for world switches.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In its original design, applications in the normal world needs to invoke API across the world to call security services in the secure world.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Therefore, it cannot protect legacy code.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Besides, it doesn’t support memory encryption either.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6768-684C-E743-8AB0-5395573386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92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TrustShadow aims to execute a trusted application in the secure world, thereby isolating it from the Linux kernel.</a:t>
            </a:r>
          </a:p>
          <a:p>
            <a:r>
              <a:rPr lang="en-US" dirty="0"/>
              <a:t>However, the process is still managed by Linux, in other word, there is a </a:t>
            </a:r>
            <a:r>
              <a:rPr lang="en-US" dirty="0" err="1"/>
              <a:t>task_struct</a:t>
            </a:r>
            <a:r>
              <a:rPr lang="en-US" dirty="0"/>
              <a:t> for each trusted process.</a:t>
            </a:r>
          </a:p>
          <a:p>
            <a:r>
              <a:rPr lang="en-US" dirty="0"/>
              <a:t>The physical pages of a trusted process are allocated by Linux, however, it cannot access them because they are secure resources.</a:t>
            </a:r>
          </a:p>
          <a:p>
            <a:r>
              <a:rPr lang="en-US" dirty="0"/>
              <a:t>In the secure world, the runtime system communicates with the Linux kernel to construct the execution environment for the trusted process, for example, the page table.</a:t>
            </a:r>
          </a:p>
          <a:p>
            <a:r>
              <a:rPr lang="en-US" dirty="0"/>
              <a:t>However, it also verifies the correctness of the results from Linux.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6768-684C-E743-8AB0-5395573386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97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achieve this, we install a profile for each trusted process.</a:t>
            </a:r>
          </a:p>
          <a:p>
            <a:r>
              <a:rPr lang="en-US" dirty="0"/>
              <a:t>In this example, we assign the </a:t>
            </a:r>
            <a:r>
              <a:rPr lang="en-US" dirty="0" err="1"/>
              <a:t>nginx’s</a:t>
            </a:r>
            <a:r>
              <a:rPr lang="en-US" dirty="0"/>
              <a:t> encryption key for I/O. The hash values of the code page.</a:t>
            </a:r>
          </a:p>
          <a:p>
            <a:r>
              <a:rPr lang="en-US" dirty="0"/>
              <a:t>Which file should be protected. Finally, there is a signature of the profile.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6768-684C-E743-8AB0-5395573386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00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 slide shows the workflow of</a:t>
            </a:r>
            <a:r>
              <a:rPr lang="en-US" baseline="0" dirty="0"/>
              <a:t> a trusted application. And how the security features can be enforced.</a:t>
            </a:r>
          </a:p>
          <a:p>
            <a:r>
              <a:rPr lang="en-US" baseline="0" dirty="0"/>
              <a:t>A trusted application is still created in the normal world by the Linux kernel in SVC mode.</a:t>
            </a:r>
          </a:p>
          <a:p>
            <a:r>
              <a:rPr lang="en-US" baseline="0" dirty="0"/>
              <a:t>Here SVC mode is the mode where kernel runs.</a:t>
            </a:r>
          </a:p>
          <a:p>
            <a:r>
              <a:rPr lang="en-US" baseline="0" dirty="0"/>
              <a:t>However, it never gets scheduled to run the normal world, instead, TrustShadow</a:t>
            </a:r>
          </a:p>
          <a:p>
            <a:r>
              <a:rPr lang="en-US" baseline="0" dirty="0"/>
              <a:t>Invokes a world switch when the app is scheduled. </a:t>
            </a:r>
          </a:p>
          <a:p>
            <a:r>
              <a:rPr lang="en-US" baseline="0" dirty="0"/>
              <a:t>The monitor mode is transferred to SVC mode and further to user space to execute. </a:t>
            </a:r>
          </a:p>
          <a:p>
            <a:r>
              <a:rPr lang="en-US" baseline="0" dirty="0"/>
              <a:t>When an exception happens, the processor will be trapped into the corresponding CPU mode.</a:t>
            </a:r>
          </a:p>
          <a:p>
            <a:r>
              <a:rPr lang="en-US" baseline="0" dirty="0"/>
              <a:t>For some security critical service requests, such as  a RNG requests,</a:t>
            </a:r>
          </a:p>
          <a:p>
            <a:r>
              <a:rPr lang="en-US" baseline="0" dirty="0"/>
              <a:t>Our runtime system directly serve them in the secure world, and returns.</a:t>
            </a:r>
          </a:p>
          <a:p>
            <a:r>
              <a:rPr lang="en-US" baseline="0" dirty="0"/>
              <a:t>For most of them, our runtime system simply forwards them to the normal-world Linux OS.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DC24A8-2ED5-4749-B43A-84F3101C448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187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at a concrete example of how Trustshadow verifies the behavior of Linux kernel.</a:t>
            </a:r>
          </a:p>
          <a:p>
            <a:r>
              <a:rPr lang="en-US" dirty="0"/>
              <a:t>Specifically, how TrustShadow handles</a:t>
            </a:r>
            <a:r>
              <a:rPr lang="en-US" baseline="0" dirty="0"/>
              <a:t> page fault request caused by instruction fetching.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As shown in the figure, the physical memory is partitioned into 3 parts.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ZONE_NORMAL is dedicated for the normal-world Linux kernel and normal processes.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ZONE_TZ_RT is for the runtime system in the secure world.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And ZONE_TZ_APP is dedicated for trusted applications.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When a page fault is taken,</a:t>
            </a:r>
          </a:p>
          <a:p>
            <a:r>
              <a:rPr lang="en-US" baseline="0" dirty="0"/>
              <a:t>the Linux kernel loads the corresponding code page into a normal page,</a:t>
            </a:r>
          </a:p>
          <a:p>
            <a:r>
              <a:rPr lang="en-US" baseline="0" dirty="0"/>
              <a:t>And also allocate a secure page.</a:t>
            </a:r>
          </a:p>
          <a:p>
            <a:r>
              <a:rPr lang="en-US" baseline="0" dirty="0"/>
              <a:t>Then it installs the PTE.</a:t>
            </a:r>
          </a:p>
          <a:p>
            <a:r>
              <a:rPr lang="en-US" baseline="0" dirty="0"/>
              <a:t>Third, the runtime system verifies the secure page.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Specifically, is it really inside ZONE_TZ_APP?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Is there a double mapping occurring?</a:t>
            </a:r>
          </a:p>
          <a:p>
            <a:r>
              <a:rPr lang="en-US" baseline="0" dirty="0"/>
              <a:t>Then the secure world PTE is installed,</a:t>
            </a:r>
          </a:p>
          <a:p>
            <a:r>
              <a:rPr lang="en-US" baseline="0" dirty="0"/>
              <a:t>And the code it copied from the normal page to the secure page.</a:t>
            </a:r>
          </a:p>
          <a:p>
            <a:r>
              <a:rPr lang="en-US" baseline="0" dirty="0"/>
              <a:t>Finally, the runtime system verifies its integrity</a:t>
            </a:r>
          </a:p>
          <a:p>
            <a:r>
              <a:rPr lang="en-US" baseline="0" dirty="0"/>
              <a:t>By comparing its hash value with a one stored in the runtime system.</a:t>
            </a:r>
          </a:p>
          <a:p>
            <a:r>
              <a:rPr lang="en-US" baseline="0" dirty="0"/>
              <a:t>Note that we perform the hash validation in the last step to avoid</a:t>
            </a:r>
          </a:p>
          <a:p>
            <a:r>
              <a:rPr lang="en-US" baseline="0" dirty="0"/>
              <a:t>Time to checkout to time to use attacks.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DC24A8-2ED5-4749-B43A-84F3101C448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AED43-F36F-AB4E-BAB4-5F3CC81134A6}" type="datetime1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8C37-2697-5E42-99C1-845F323179F9}" type="datetime1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F85-F2D8-9743-9450-6AAD9E081096}" type="datetime1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FE6F-9326-D74C-A252-8B1D6FD6777E}" type="datetime1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F729B-0032-AC4D-BBDE-D5E0CDF430C5}" type="datetime1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41352-8E89-2D4B-822D-7BE0A2112E14}" type="datetime1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E2387-F91E-FA41-BD3C-F845E5AE6F0D}" type="datetime1">
              <a:rPr lang="en-US" smtClean="0"/>
              <a:t>3/29/18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59A90-33B1-AF47-AE8A-10903E775474}" type="datetime1">
              <a:rPr lang="en-US" smtClean="0"/>
              <a:t>3/29/18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90B4-6619-C243-A6DF-A8A8CF72895C}" type="datetime1">
              <a:rPr lang="en-US" smtClean="0"/>
              <a:t>3/29/18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9B6D6-6287-0648-BF22-82959DBD426B}" type="datetime1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C2D11-7586-CE4E-85BA-D232BB627D25}" type="datetime1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671D7-6E6B-394B-AB8E-E80DBCDBD03D}" type="datetime1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2A886-2D22-8E46-83D6-538442DD8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38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21BDA-2112-2340-A864-E7CF46E60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397" y="365126"/>
            <a:ext cx="8403055" cy="1325563"/>
          </a:xfrm>
        </p:spPr>
        <p:txBody>
          <a:bodyPr>
            <a:noAutofit/>
          </a:bodyPr>
          <a:lstStyle/>
          <a:p>
            <a:pPr algn="ctr"/>
            <a:r>
              <a:rPr lang="en-US" sz="3600" dirty="0"/>
              <a:t>TrustShadow: Shielding IoT Application from Hostile Environment [MobiSys’2017]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2DB3B2-A1AA-F046-B05B-74EF3CBB1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EDF036-D0FB-DB40-8B6E-075C7D2D61FC}"/>
              </a:ext>
            </a:extLst>
          </p:cNvPr>
          <p:cNvSpPr txBox="1"/>
          <p:nvPr/>
        </p:nvSpPr>
        <p:spPr>
          <a:xfrm>
            <a:off x="5834376" y="6557918"/>
            <a:ext cx="33096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Image source: https://</a:t>
            </a:r>
            <a:r>
              <a:rPr lang="en-US" sz="1350" dirty="0" err="1"/>
              <a:t>iot.mozilla.org</a:t>
            </a:r>
            <a:r>
              <a:rPr lang="en-US" sz="1350" dirty="0"/>
              <a:t>/about/</a:t>
            </a:r>
          </a:p>
        </p:txBody>
      </p:sp>
      <p:pic>
        <p:nvPicPr>
          <p:cNvPr id="6" name="Content Placeholder 12">
            <a:extLst>
              <a:ext uri="{FF2B5EF4-FFF2-40B4-BE49-F238E27FC236}">
                <a16:creationId xmlns:a16="http://schemas.microsoft.com/office/drawing/2014/main" id="{2E8FBA52-0A0C-354F-B50F-CF6C7AFB8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30850" y="1825625"/>
            <a:ext cx="6825628" cy="4351338"/>
          </a:xfrm>
          <a:solidFill>
            <a:schemeClr val="accent6">
              <a:lumMod val="60000"/>
              <a:lumOff val="40000"/>
            </a:schemeClr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EC376B-8E59-AF47-B263-441FF9FF30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8263" y="2762753"/>
            <a:ext cx="1594172" cy="8300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C0EFBB-99AA-FC4F-9DC5-FA7F8287D1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7108" y="1792810"/>
            <a:ext cx="736483" cy="86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666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Comparison with Intel SGX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215152" y="1690692"/>
          <a:ext cx="8767482" cy="43335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24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24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24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510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TrustShadow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Intel SGX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151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Isolation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1510"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Measurement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15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Attestation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15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Sealing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15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Memory Encryption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15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Flexibility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1510"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Unmodified OS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15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Unmodified Program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New Peninim MT" pitchFamily="2" charset="-79"/>
                        <a:ea typeface="+mn-ea"/>
                        <a:cs typeface="New Peninim MT" pitchFamily="2" charset="-79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0BD7C34-D46F-ED49-BFB5-0282F2B39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625" y="2210903"/>
            <a:ext cx="365760" cy="3657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55A91A-3620-FA48-9EEC-1C96B2879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120" y="2731114"/>
            <a:ext cx="365760" cy="365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83CAE-40AD-3947-8DB6-35C7B8B8A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120" y="3674607"/>
            <a:ext cx="365760" cy="3657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DE0427-4D52-0147-A268-2DCCF3BF7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120" y="4135956"/>
            <a:ext cx="365760" cy="3657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BDDFFF-2F1D-4842-915E-0F8AAA42B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120" y="4597305"/>
            <a:ext cx="365760" cy="3657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30172F1-5017-584B-AF9C-4A878AF07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625" y="5574659"/>
            <a:ext cx="365760" cy="3657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E8F3C1-0872-C44E-9A78-1CD62D441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831" y="2210903"/>
            <a:ext cx="365760" cy="3657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2C6F45-ED97-D34C-B6A0-ED01D60F3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831" y="2731114"/>
            <a:ext cx="365760" cy="3657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8B1D85-7849-4246-BD84-FE95413C4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831" y="3677192"/>
            <a:ext cx="365760" cy="3657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AFE49F4-4370-044F-B2F9-7590A5987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831" y="4135956"/>
            <a:ext cx="365760" cy="3657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6B06756-7B28-D449-BC58-F4FD353DD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831" y="3202860"/>
            <a:ext cx="365760" cy="36576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EA1FD75-6251-9142-9255-0C164DDCB0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625" y="5127913"/>
            <a:ext cx="365760" cy="36576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4F0A64E-5AB0-B54A-9433-C8EA9354CD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625" y="3203742"/>
            <a:ext cx="365760" cy="36576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EDF03ED-A874-D34D-830E-9897E91856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831" y="4597305"/>
            <a:ext cx="365760" cy="3657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340DA7-36FC-BF42-BA3C-8D1ABCC9A3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831" y="5127913"/>
            <a:ext cx="365760" cy="36576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9CE5E9-4D12-764C-BF72-DAF8E54AC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10</a:t>
            </a:fld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2ACDF53-1AEC-5B40-AA6A-57A29997E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831" y="5579020"/>
            <a:ext cx="365760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032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95777-0236-2045-8ADD-5489BE7D4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1391D-251B-0242-B282-F25C9F0EC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Programmable “SGX” with TrustZone</a:t>
            </a:r>
          </a:p>
          <a:p>
            <a:r>
              <a:rPr lang="en-US" dirty="0"/>
              <a:t>Reduced TCB</a:t>
            </a:r>
          </a:p>
          <a:p>
            <a:pPr lvl="1"/>
            <a:r>
              <a:rPr lang="en-US" dirty="0"/>
              <a:t>Resource management </a:t>
            </a:r>
            <a:r>
              <a:rPr lang="en-US" i="1" dirty="0"/>
              <a:t>VS</a:t>
            </a:r>
            <a:r>
              <a:rPr lang="en-US" dirty="0"/>
              <a:t>. verification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Observation of </a:t>
            </a:r>
            <a:r>
              <a:rPr lang="en-US" altLang="zh-Hans" dirty="0">
                <a:solidFill>
                  <a:srgbClr val="FF0000"/>
                </a:solidFill>
              </a:rPr>
              <a:t>program</a:t>
            </a:r>
            <a:r>
              <a:rPr lang="en-US" dirty="0">
                <a:solidFill>
                  <a:srgbClr val="FF0000"/>
                </a:solidFill>
              </a:rPr>
              <a:t> behaviors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Controlled-channel attacks</a:t>
            </a:r>
            <a:r>
              <a:rPr lang="zh-Hans" altLang="en-US" dirty="0">
                <a:solidFill>
                  <a:srgbClr val="FF0000"/>
                </a:solidFill>
              </a:rPr>
              <a:t> </a:t>
            </a:r>
            <a:r>
              <a:rPr lang="en-US" altLang="zh-Hans" dirty="0">
                <a:solidFill>
                  <a:srgbClr val="FF0000"/>
                </a:solidFill>
              </a:rPr>
              <a:t>[Oakland’15]</a:t>
            </a:r>
            <a:r>
              <a:rPr lang="en-US" dirty="0">
                <a:solidFill>
                  <a:srgbClr val="FF0000"/>
                </a:solidFill>
              </a:rPr>
              <a:t>, etc.</a:t>
            </a:r>
          </a:p>
          <a:p>
            <a:r>
              <a:rPr lang="en-US" dirty="0">
                <a:solidFill>
                  <a:srgbClr val="FF0000"/>
                </a:solidFill>
              </a:rPr>
              <a:t>No comprehensive protection from Iago attack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Library OS for Linux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Graphene [Eurosys’14]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43 host ABI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621DBE-D704-3945-96FD-931A63EB6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24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latin typeface="+mn-lt"/>
              </a:rPr>
              <a:t>Kernel Exploits in Recent Years</a:t>
            </a:r>
          </a:p>
        </p:txBody>
      </p:sp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5683906" y="2351203"/>
            <a:ext cx="3298082" cy="2844912"/>
            <a:chOff x="634749" y="1676400"/>
            <a:chExt cx="4775451" cy="4119282"/>
          </a:xfrm>
        </p:grpSpPr>
        <p:grpSp>
          <p:nvGrpSpPr>
            <p:cNvPr id="7" name="Group 6"/>
            <p:cNvGrpSpPr/>
            <p:nvPr/>
          </p:nvGrpSpPr>
          <p:grpSpPr>
            <a:xfrm>
              <a:off x="634749" y="1676400"/>
              <a:ext cx="4775451" cy="4119282"/>
              <a:chOff x="1676400" y="1367118"/>
              <a:chExt cx="5871882" cy="5065058"/>
            </a:xfrm>
            <a:effectLst>
              <a:outerShdw blurRad="190500" sx="102000" sy="102000" algn="ctr" rotWithShape="0">
                <a:prstClr val="black">
                  <a:alpha val="30000"/>
                </a:prstClr>
              </a:outerShdw>
            </a:effectLst>
          </p:grpSpPr>
          <p:sp>
            <p:nvSpPr>
              <p:cNvPr id="5" name="Freeform 4"/>
              <p:cNvSpPr/>
              <p:nvPr/>
            </p:nvSpPr>
            <p:spPr>
              <a:xfrm>
                <a:off x="3146494" y="1369603"/>
                <a:ext cx="2918893" cy="1601199"/>
              </a:xfrm>
              <a:custGeom>
                <a:avLst/>
                <a:gdLst>
                  <a:gd name="connsiteX0" fmla="*/ 0 w 2918893"/>
                  <a:gd name="connsiteY0" fmla="*/ 0 h 1601199"/>
                  <a:gd name="connsiteX1" fmla="*/ 926379 w 2918893"/>
                  <a:gd name="connsiteY1" fmla="*/ 1601199 h 1601199"/>
                  <a:gd name="connsiteX2" fmla="*/ 2000500 w 2918893"/>
                  <a:gd name="connsiteY2" fmla="*/ 1601199 h 1601199"/>
                  <a:gd name="connsiteX3" fmla="*/ 2918893 w 2918893"/>
                  <a:gd name="connsiteY3" fmla="*/ 0 h 1601199"/>
                  <a:gd name="connsiteX4" fmla="*/ 0 w 2918893"/>
                  <a:gd name="connsiteY4" fmla="*/ 0 h 1601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8893" h="1601199">
                    <a:moveTo>
                      <a:pt x="0" y="0"/>
                    </a:moveTo>
                    <a:lnTo>
                      <a:pt x="926379" y="1601199"/>
                    </a:lnTo>
                    <a:lnTo>
                      <a:pt x="2000500" y="1601199"/>
                    </a:lnTo>
                    <a:lnTo>
                      <a:pt x="2918893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36A709"/>
                  </a:gs>
                  <a:gs pos="100000">
                    <a:srgbClr val="ACF40A"/>
                  </a:gs>
                </a:gsLst>
                <a:lin ang="10800000" scaled="1"/>
                <a:tileRect/>
              </a:gradFill>
              <a:ln w="12700">
                <a:solidFill>
                  <a:srgbClr val="31960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5154706" y="1367118"/>
                <a:ext cx="2393576" cy="2532529"/>
              </a:xfrm>
              <a:custGeom>
                <a:avLst/>
                <a:gdLst>
                  <a:gd name="connsiteX0" fmla="*/ 914400 w 2393576"/>
                  <a:gd name="connsiteY0" fmla="*/ 0 h 2532529"/>
                  <a:gd name="connsiteX1" fmla="*/ 0 w 2393576"/>
                  <a:gd name="connsiteY1" fmla="*/ 1600200 h 2532529"/>
                  <a:gd name="connsiteX2" fmla="*/ 533400 w 2393576"/>
                  <a:gd name="connsiteY2" fmla="*/ 2528047 h 2532529"/>
                  <a:gd name="connsiteX3" fmla="*/ 2393576 w 2393576"/>
                  <a:gd name="connsiteY3" fmla="*/ 2532529 h 2532529"/>
                  <a:gd name="connsiteX4" fmla="*/ 914400 w 2393576"/>
                  <a:gd name="connsiteY4" fmla="*/ 0 h 2532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3576" h="2532529">
                    <a:moveTo>
                      <a:pt x="914400" y="0"/>
                    </a:moveTo>
                    <a:lnTo>
                      <a:pt x="0" y="1600200"/>
                    </a:lnTo>
                    <a:lnTo>
                      <a:pt x="533400" y="2528047"/>
                    </a:lnTo>
                    <a:lnTo>
                      <a:pt x="2393576" y="2532529"/>
                    </a:lnTo>
                    <a:lnTo>
                      <a:pt x="9144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lumMod val="75000"/>
                    </a:schemeClr>
                  </a:gs>
                  <a:gs pos="100000">
                    <a:srgbClr val="00B0F0"/>
                  </a:gs>
                </a:gsLst>
                <a:lin ang="10800000" scaled="1"/>
                <a:tileRect/>
              </a:gradFill>
              <a:ln w="12700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Freeform 41"/>
              <p:cNvSpPr/>
              <p:nvPr/>
            </p:nvSpPr>
            <p:spPr>
              <a:xfrm flipV="1">
                <a:off x="5154706" y="3899647"/>
                <a:ext cx="2393576" cy="2532529"/>
              </a:xfrm>
              <a:custGeom>
                <a:avLst/>
                <a:gdLst>
                  <a:gd name="connsiteX0" fmla="*/ 914400 w 2393576"/>
                  <a:gd name="connsiteY0" fmla="*/ 0 h 2532529"/>
                  <a:gd name="connsiteX1" fmla="*/ 0 w 2393576"/>
                  <a:gd name="connsiteY1" fmla="*/ 1600200 h 2532529"/>
                  <a:gd name="connsiteX2" fmla="*/ 533400 w 2393576"/>
                  <a:gd name="connsiteY2" fmla="*/ 2528047 h 2532529"/>
                  <a:gd name="connsiteX3" fmla="*/ 2393576 w 2393576"/>
                  <a:gd name="connsiteY3" fmla="*/ 2532529 h 2532529"/>
                  <a:gd name="connsiteX4" fmla="*/ 914400 w 2393576"/>
                  <a:gd name="connsiteY4" fmla="*/ 0 h 2532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3576" h="2532529">
                    <a:moveTo>
                      <a:pt x="914400" y="0"/>
                    </a:moveTo>
                    <a:lnTo>
                      <a:pt x="0" y="1600200"/>
                    </a:lnTo>
                    <a:lnTo>
                      <a:pt x="533400" y="2528047"/>
                    </a:lnTo>
                    <a:lnTo>
                      <a:pt x="2393576" y="2532529"/>
                    </a:lnTo>
                    <a:lnTo>
                      <a:pt x="9144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75000"/>
                    </a:schemeClr>
                  </a:gs>
                  <a:gs pos="100000">
                    <a:srgbClr val="FFC000"/>
                  </a:gs>
                </a:gsLst>
                <a:lin ang="5400000" scaled="1"/>
                <a:tileRect/>
              </a:gradFill>
              <a:ln w="127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 42"/>
              <p:cNvSpPr/>
              <p:nvPr/>
            </p:nvSpPr>
            <p:spPr>
              <a:xfrm flipV="1">
                <a:off x="3146494" y="4825016"/>
                <a:ext cx="2918893" cy="1601199"/>
              </a:xfrm>
              <a:custGeom>
                <a:avLst/>
                <a:gdLst>
                  <a:gd name="connsiteX0" fmla="*/ 0 w 2918893"/>
                  <a:gd name="connsiteY0" fmla="*/ 0 h 1601199"/>
                  <a:gd name="connsiteX1" fmla="*/ 926379 w 2918893"/>
                  <a:gd name="connsiteY1" fmla="*/ 1601199 h 1601199"/>
                  <a:gd name="connsiteX2" fmla="*/ 2000500 w 2918893"/>
                  <a:gd name="connsiteY2" fmla="*/ 1601199 h 1601199"/>
                  <a:gd name="connsiteX3" fmla="*/ 2918893 w 2918893"/>
                  <a:gd name="connsiteY3" fmla="*/ 0 h 1601199"/>
                  <a:gd name="connsiteX4" fmla="*/ 0 w 2918893"/>
                  <a:gd name="connsiteY4" fmla="*/ 0 h 1601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8893" h="1601199">
                    <a:moveTo>
                      <a:pt x="0" y="0"/>
                    </a:moveTo>
                    <a:lnTo>
                      <a:pt x="926379" y="1601199"/>
                    </a:lnTo>
                    <a:lnTo>
                      <a:pt x="2000500" y="1601199"/>
                    </a:lnTo>
                    <a:lnTo>
                      <a:pt x="2918893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C00000"/>
                  </a:gs>
                  <a:gs pos="100000">
                    <a:srgbClr val="ED5959"/>
                  </a:gs>
                </a:gsLst>
                <a:lin ang="10800000" scaled="1"/>
                <a:tileRect/>
              </a:gradFill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 44"/>
              <p:cNvSpPr/>
              <p:nvPr/>
            </p:nvSpPr>
            <p:spPr>
              <a:xfrm flipH="1">
                <a:off x="1676400" y="1367118"/>
                <a:ext cx="2393576" cy="2532529"/>
              </a:xfrm>
              <a:custGeom>
                <a:avLst/>
                <a:gdLst>
                  <a:gd name="connsiteX0" fmla="*/ 914400 w 2393576"/>
                  <a:gd name="connsiteY0" fmla="*/ 0 h 2532529"/>
                  <a:gd name="connsiteX1" fmla="*/ 0 w 2393576"/>
                  <a:gd name="connsiteY1" fmla="*/ 1600200 h 2532529"/>
                  <a:gd name="connsiteX2" fmla="*/ 533400 w 2393576"/>
                  <a:gd name="connsiteY2" fmla="*/ 2528047 h 2532529"/>
                  <a:gd name="connsiteX3" fmla="*/ 2393576 w 2393576"/>
                  <a:gd name="connsiteY3" fmla="*/ 2532529 h 2532529"/>
                  <a:gd name="connsiteX4" fmla="*/ 914400 w 2393576"/>
                  <a:gd name="connsiteY4" fmla="*/ 0 h 2532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3576" h="2532529">
                    <a:moveTo>
                      <a:pt x="914400" y="0"/>
                    </a:moveTo>
                    <a:lnTo>
                      <a:pt x="0" y="1600200"/>
                    </a:lnTo>
                    <a:lnTo>
                      <a:pt x="533400" y="2528047"/>
                    </a:lnTo>
                    <a:lnTo>
                      <a:pt x="2393576" y="2532529"/>
                    </a:lnTo>
                    <a:lnTo>
                      <a:pt x="9144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5400000" scaled="1"/>
                <a:tileRect/>
              </a:gradFill>
              <a:ln w="127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Freeform 46"/>
              <p:cNvSpPr/>
              <p:nvPr/>
            </p:nvSpPr>
            <p:spPr>
              <a:xfrm flipH="1" flipV="1">
                <a:off x="1676400" y="3899647"/>
                <a:ext cx="2393576" cy="2532529"/>
              </a:xfrm>
              <a:custGeom>
                <a:avLst/>
                <a:gdLst>
                  <a:gd name="connsiteX0" fmla="*/ 914400 w 2393576"/>
                  <a:gd name="connsiteY0" fmla="*/ 0 h 2532529"/>
                  <a:gd name="connsiteX1" fmla="*/ 0 w 2393576"/>
                  <a:gd name="connsiteY1" fmla="*/ 1600200 h 2532529"/>
                  <a:gd name="connsiteX2" fmla="*/ 533400 w 2393576"/>
                  <a:gd name="connsiteY2" fmla="*/ 2528047 h 2532529"/>
                  <a:gd name="connsiteX3" fmla="*/ 2393576 w 2393576"/>
                  <a:gd name="connsiteY3" fmla="*/ 2532529 h 2532529"/>
                  <a:gd name="connsiteX4" fmla="*/ 914400 w 2393576"/>
                  <a:gd name="connsiteY4" fmla="*/ 0 h 2532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3576" h="2532529">
                    <a:moveTo>
                      <a:pt x="914400" y="0"/>
                    </a:moveTo>
                    <a:lnTo>
                      <a:pt x="0" y="1600200"/>
                    </a:lnTo>
                    <a:lnTo>
                      <a:pt x="533400" y="2528047"/>
                    </a:lnTo>
                    <a:lnTo>
                      <a:pt x="2393576" y="2532529"/>
                    </a:lnTo>
                    <a:lnTo>
                      <a:pt x="9144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6C139D"/>
                  </a:gs>
                  <a:gs pos="100000">
                    <a:srgbClr val="AC61FF"/>
                  </a:gs>
                </a:gsLst>
                <a:lin ang="10800000" scaled="1"/>
                <a:tileRect/>
              </a:gradFill>
              <a:ln w="127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8" name="TextBox 57"/>
            <p:cNvSpPr txBox="1"/>
            <p:nvPr/>
          </p:nvSpPr>
          <p:spPr>
            <a:xfrm flipH="1">
              <a:off x="2185257" y="5031072"/>
              <a:ext cx="1505423" cy="579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bg1"/>
                  </a:solidFill>
                  <a:effectLst>
                    <a:outerShdw blurRad="101600" dist="38100" dir="5400000" sx="101000" sy="101000" algn="t" rotWithShape="0">
                      <a:prstClr val="black">
                        <a:alpha val="60000"/>
                      </a:prstClr>
                    </a:outerShdw>
                  </a:effectLst>
                </a:rPr>
                <a:t>SELinux</a:t>
              </a:r>
              <a:endParaRPr lang="en-US" sz="2000" b="1" dirty="0">
                <a:solidFill>
                  <a:schemeClr val="bg1"/>
                </a:solidFill>
                <a:effectLst>
                  <a:outerShdw blurRad="101600" dist="38100" dir="5400000" sx="101000" sy="101000" algn="t" rotWithShape="0">
                    <a:prstClr val="black">
                      <a:alpha val="60000"/>
                    </a:prstClr>
                  </a:outerShdw>
                </a:effectLst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 rot="17989233" flipH="1">
              <a:off x="3511037" y="4163801"/>
              <a:ext cx="1841842" cy="757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ffectLst>
                    <a:outerShdw blurRad="101600" dist="38100" dir="5400000" sx="101000" sy="101000" algn="t" rotWithShape="0">
                      <a:prstClr val="black">
                        <a:alpha val="60000"/>
                      </a:prstClr>
                    </a:outerShdw>
                  </a:effectLst>
                </a:rPr>
                <a:t>Linux Security Modules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 flipH="1">
              <a:off x="2143086" y="1719961"/>
              <a:ext cx="1692701" cy="992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effectLst>
                    <a:outerShdw blurRad="101600" dist="38100" dir="5400000" sx="101000" sy="101000" algn="t" rotWithShape="0">
                      <a:prstClr val="black">
                        <a:alpha val="60000"/>
                      </a:prstClr>
                    </a:outerShdw>
                  </a:effectLst>
                </a:rPr>
                <a:t>Canary Based Kernel Stack Protection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 rot="3614980" flipH="1">
              <a:off x="3603553" y="2549148"/>
              <a:ext cx="2038882" cy="566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effectLst>
                    <a:outerShdw blurRad="101600" dist="38100" dir="5400000" sx="101000" sy="101000" algn="t" rotWithShape="0">
                      <a:prstClr val="black">
                        <a:alpha val="60000"/>
                      </a:prstClr>
                    </a:outerShdw>
                  </a:effectLst>
                </a:rPr>
                <a:t>Kernel ASLR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 rot="17985020">
              <a:off x="616346" y="2553647"/>
              <a:ext cx="1958705" cy="668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effectLst>
                    <a:outerShdw blurRad="101600" dist="38100" dir="5400000" sx="101000" sy="101000" algn="t" rotWithShape="0">
                      <a:prstClr val="black">
                        <a:alpha val="60000"/>
                      </a:prstClr>
                    </a:outerShdw>
                  </a:effectLst>
                </a:rPr>
                <a:t>Real-time Kernel Protection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 rot="3610767">
              <a:off x="702566" y="4147507"/>
              <a:ext cx="1648963" cy="7575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ffectLst>
                    <a:outerShdw blurRad="101600" dist="38100" dir="5400000" sx="101000" sy="101000" algn="t" rotWithShape="0">
                      <a:prstClr val="black">
                        <a:alpha val="60000"/>
                      </a:prstClr>
                    </a:outerShdw>
                  </a:effectLst>
                </a:rPr>
                <a:t>Kernel Patch Protection</a:t>
              </a:r>
            </a:p>
          </p:txBody>
        </p:sp>
      </p:grpSp>
      <p:graphicFrame>
        <p:nvGraphicFramePr>
          <p:cNvPr id="29" name="Content Placeholder 3"/>
          <p:cNvGraphicFramePr>
            <a:graphicFrameLocks/>
          </p:cNvGraphicFramePr>
          <p:nvPr>
            <p:extLst/>
          </p:nvPr>
        </p:nvGraphicFramePr>
        <p:xfrm>
          <a:off x="1515913" y="2146130"/>
          <a:ext cx="5817034" cy="36454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5994621" y="6557918"/>
            <a:ext cx="309559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Data source: http://</a:t>
            </a:r>
            <a:r>
              <a:rPr lang="en-US" sz="1350" dirty="0" err="1"/>
              <a:t>www.cvedetails.com</a:t>
            </a:r>
            <a:r>
              <a:rPr lang="en-US" sz="1350" dirty="0"/>
              <a:t>/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8766" y="2994808"/>
            <a:ext cx="8040565" cy="83099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/>
            <a:r>
              <a:rPr lang="en-US" sz="2400" dirty="0">
                <a:solidFill>
                  <a:schemeClr val="tx1"/>
                </a:solidFill>
                <a:latin typeface="Century" panose="02040604050505020304" pitchFamily="18" charset="0"/>
              </a:rPr>
              <a:t>Kernel vulnerabilities continue to be revealed in spite of various of sophisticated defense techniques.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6686C-0F5E-874A-9572-7FEE80882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6 L -0.15642 0.00139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30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9" grpId="0">
        <p:bldAsOne/>
      </p:bldGraphic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421" y="365126"/>
            <a:ext cx="8823157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Physical-space Threats for ARM Devices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416" y="1601789"/>
            <a:ext cx="7311167" cy="4956129"/>
          </a:xfrm>
        </p:spPr>
      </p:pic>
      <p:sp>
        <p:nvSpPr>
          <p:cNvPr id="5" name="TextBox 4"/>
          <p:cNvSpPr txBox="1"/>
          <p:nvPr/>
        </p:nvSpPr>
        <p:spPr>
          <a:xfrm>
            <a:off x="4572000" y="6557918"/>
            <a:ext cx="453495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Image source: https://www1.informatik.uni-erlangen.de/frost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52CF9-D803-B447-A5AE-91848E8DE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92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000" dirty="0">
                <a:latin typeface="+mn-lt"/>
              </a:rPr>
              <a:t>Design Goals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42608" y="4484282"/>
            <a:ext cx="2798873" cy="2351831"/>
            <a:chOff x="3897313" y="2286681"/>
            <a:chExt cx="4386263" cy="3608387"/>
          </a:xfrm>
        </p:grpSpPr>
        <p:sp>
          <p:nvSpPr>
            <p:cNvPr id="14" name="Freeform 13"/>
            <p:cNvSpPr>
              <a:spLocks noChangeArrowheads="1"/>
            </p:cNvSpPr>
            <p:nvPr/>
          </p:nvSpPr>
          <p:spPr bwMode="auto">
            <a:xfrm>
              <a:off x="4110038" y="5155293"/>
              <a:ext cx="3975101" cy="739775"/>
            </a:xfrm>
            <a:custGeom>
              <a:avLst/>
              <a:gdLst>
                <a:gd name="connsiteX0" fmla="*/ 1973263 w 3975101"/>
                <a:gd name="connsiteY0" fmla="*/ 0 h 739775"/>
                <a:gd name="connsiteX1" fmla="*/ 2132013 w 3975101"/>
                <a:gd name="connsiteY1" fmla="*/ 1587 h 739775"/>
                <a:gd name="connsiteX2" fmla="*/ 2289175 w 3975101"/>
                <a:gd name="connsiteY2" fmla="*/ 3175 h 739775"/>
                <a:gd name="connsiteX3" fmla="*/ 2443163 w 3975101"/>
                <a:gd name="connsiteY3" fmla="*/ 9525 h 739775"/>
                <a:gd name="connsiteX4" fmla="*/ 2597150 w 3975101"/>
                <a:gd name="connsiteY4" fmla="*/ 15875 h 739775"/>
                <a:gd name="connsiteX5" fmla="*/ 2744788 w 3975101"/>
                <a:gd name="connsiteY5" fmla="*/ 26987 h 739775"/>
                <a:gd name="connsiteX6" fmla="*/ 2890838 w 3975101"/>
                <a:gd name="connsiteY6" fmla="*/ 36512 h 739775"/>
                <a:gd name="connsiteX7" fmla="*/ 3030538 w 3975101"/>
                <a:gd name="connsiteY7" fmla="*/ 49212 h 739775"/>
                <a:gd name="connsiteX8" fmla="*/ 3163888 w 3975101"/>
                <a:gd name="connsiteY8" fmla="*/ 63500 h 739775"/>
                <a:gd name="connsiteX9" fmla="*/ 3290888 w 3975101"/>
                <a:gd name="connsiteY9" fmla="*/ 80962 h 739775"/>
                <a:gd name="connsiteX10" fmla="*/ 3408363 w 3975101"/>
                <a:gd name="connsiteY10" fmla="*/ 96837 h 739775"/>
                <a:gd name="connsiteX11" fmla="*/ 3499705 w 3975101"/>
                <a:gd name="connsiteY11" fmla="*/ 114300 h 739775"/>
                <a:gd name="connsiteX12" fmla="*/ 3975101 w 3975101"/>
                <a:gd name="connsiteY12" fmla="*/ 114300 h 739775"/>
                <a:gd name="connsiteX13" fmla="*/ 3975101 w 3975101"/>
                <a:gd name="connsiteY13" fmla="*/ 322263 h 739775"/>
                <a:gd name="connsiteX14" fmla="*/ 3971687 w 3975101"/>
                <a:gd name="connsiteY14" fmla="*/ 322263 h 739775"/>
                <a:gd name="connsiteX15" fmla="*/ 3970338 w 3975101"/>
                <a:gd name="connsiteY15" fmla="*/ 349250 h 739775"/>
                <a:gd name="connsiteX16" fmla="*/ 3954463 w 3975101"/>
                <a:gd name="connsiteY16" fmla="*/ 377825 h 739775"/>
                <a:gd name="connsiteX17" fmla="*/ 3924300 w 3975101"/>
                <a:gd name="connsiteY17" fmla="*/ 409575 h 739775"/>
                <a:gd name="connsiteX18" fmla="*/ 3884613 w 3975101"/>
                <a:gd name="connsiteY18" fmla="*/ 439738 h 739775"/>
                <a:gd name="connsiteX19" fmla="*/ 3830638 w 3975101"/>
                <a:gd name="connsiteY19" fmla="*/ 469900 h 739775"/>
                <a:gd name="connsiteX20" fmla="*/ 3767138 w 3975101"/>
                <a:gd name="connsiteY20" fmla="*/ 500063 h 739775"/>
                <a:gd name="connsiteX21" fmla="*/ 3690938 w 3975101"/>
                <a:gd name="connsiteY21" fmla="*/ 530225 h 739775"/>
                <a:gd name="connsiteX22" fmla="*/ 3603625 w 3975101"/>
                <a:gd name="connsiteY22" fmla="*/ 558800 h 739775"/>
                <a:gd name="connsiteX23" fmla="*/ 3506788 w 3975101"/>
                <a:gd name="connsiteY23" fmla="*/ 585788 h 739775"/>
                <a:gd name="connsiteX24" fmla="*/ 3398838 w 3975101"/>
                <a:gd name="connsiteY24" fmla="*/ 611188 h 739775"/>
                <a:gd name="connsiteX25" fmla="*/ 3278188 w 3975101"/>
                <a:gd name="connsiteY25" fmla="*/ 635000 h 739775"/>
                <a:gd name="connsiteX26" fmla="*/ 3148013 w 3975101"/>
                <a:gd name="connsiteY26" fmla="*/ 658813 h 739775"/>
                <a:gd name="connsiteX27" fmla="*/ 3011488 w 3975101"/>
                <a:gd name="connsiteY27" fmla="*/ 679450 h 739775"/>
                <a:gd name="connsiteX28" fmla="*/ 2863850 w 3975101"/>
                <a:gd name="connsiteY28" fmla="*/ 695325 h 739775"/>
                <a:gd name="connsiteX29" fmla="*/ 2705100 w 3975101"/>
                <a:gd name="connsiteY29" fmla="*/ 709613 h 739775"/>
                <a:gd name="connsiteX30" fmla="*/ 2541588 w 3975101"/>
                <a:gd name="connsiteY30" fmla="*/ 722313 h 739775"/>
                <a:gd name="connsiteX31" fmla="*/ 2366963 w 3975101"/>
                <a:gd name="connsiteY31" fmla="*/ 733425 h 739775"/>
                <a:gd name="connsiteX32" fmla="*/ 2182813 w 3975101"/>
                <a:gd name="connsiteY32" fmla="*/ 738188 h 739775"/>
                <a:gd name="connsiteX33" fmla="*/ 1993900 w 3975101"/>
                <a:gd name="connsiteY33" fmla="*/ 739775 h 739775"/>
                <a:gd name="connsiteX34" fmla="*/ 1803400 w 3975101"/>
                <a:gd name="connsiteY34" fmla="*/ 738188 h 739775"/>
                <a:gd name="connsiteX35" fmla="*/ 1619250 w 3975101"/>
                <a:gd name="connsiteY35" fmla="*/ 733425 h 739775"/>
                <a:gd name="connsiteX36" fmla="*/ 1447800 w 3975101"/>
                <a:gd name="connsiteY36" fmla="*/ 722313 h 739775"/>
                <a:gd name="connsiteX37" fmla="*/ 1281113 w 3975101"/>
                <a:gd name="connsiteY37" fmla="*/ 709613 h 739775"/>
                <a:gd name="connsiteX38" fmla="*/ 1122363 w 3975101"/>
                <a:gd name="connsiteY38" fmla="*/ 695325 h 739775"/>
                <a:gd name="connsiteX39" fmla="*/ 974725 w 3975101"/>
                <a:gd name="connsiteY39" fmla="*/ 679450 h 739775"/>
                <a:gd name="connsiteX40" fmla="*/ 835025 w 3975101"/>
                <a:gd name="connsiteY40" fmla="*/ 658813 h 739775"/>
                <a:gd name="connsiteX41" fmla="*/ 706438 w 3975101"/>
                <a:gd name="connsiteY41" fmla="*/ 635000 h 739775"/>
                <a:gd name="connsiteX42" fmla="*/ 587375 w 3975101"/>
                <a:gd name="connsiteY42" fmla="*/ 611188 h 739775"/>
                <a:gd name="connsiteX43" fmla="*/ 477838 w 3975101"/>
                <a:gd name="connsiteY43" fmla="*/ 585788 h 739775"/>
                <a:gd name="connsiteX44" fmla="*/ 379413 w 3975101"/>
                <a:gd name="connsiteY44" fmla="*/ 558800 h 739775"/>
                <a:gd name="connsiteX45" fmla="*/ 292100 w 3975101"/>
                <a:gd name="connsiteY45" fmla="*/ 530225 h 739775"/>
                <a:gd name="connsiteX46" fmla="*/ 215900 w 3975101"/>
                <a:gd name="connsiteY46" fmla="*/ 500063 h 739775"/>
                <a:gd name="connsiteX47" fmla="*/ 149225 w 3975101"/>
                <a:gd name="connsiteY47" fmla="*/ 469900 h 739775"/>
                <a:gd name="connsiteX48" fmla="*/ 95250 w 3975101"/>
                <a:gd name="connsiteY48" fmla="*/ 439738 h 739775"/>
                <a:gd name="connsiteX49" fmla="*/ 53975 w 3975101"/>
                <a:gd name="connsiteY49" fmla="*/ 409575 h 739775"/>
                <a:gd name="connsiteX50" fmla="*/ 22225 w 3975101"/>
                <a:gd name="connsiteY50" fmla="*/ 377825 h 739775"/>
                <a:gd name="connsiteX51" fmla="*/ 6350 w 3975101"/>
                <a:gd name="connsiteY51" fmla="*/ 349250 h 739775"/>
                <a:gd name="connsiteX52" fmla="*/ 0 w 3975101"/>
                <a:gd name="connsiteY52" fmla="*/ 317500 h 739775"/>
                <a:gd name="connsiteX53" fmla="*/ 1588 w 3975101"/>
                <a:gd name="connsiteY53" fmla="*/ 311783 h 739775"/>
                <a:gd name="connsiteX54" fmla="*/ 1588 w 3975101"/>
                <a:gd name="connsiteY54" fmla="*/ 114300 h 739775"/>
                <a:gd name="connsiteX55" fmla="*/ 456590 w 3975101"/>
                <a:gd name="connsiteY55" fmla="*/ 114300 h 739775"/>
                <a:gd name="connsiteX56" fmla="*/ 549275 w 3975101"/>
                <a:gd name="connsiteY56" fmla="*/ 96837 h 739775"/>
                <a:gd name="connsiteX57" fmla="*/ 665163 w 3975101"/>
                <a:gd name="connsiteY57" fmla="*/ 80962 h 739775"/>
                <a:gd name="connsiteX58" fmla="*/ 790575 w 3975101"/>
                <a:gd name="connsiteY58" fmla="*/ 63500 h 739775"/>
                <a:gd name="connsiteX59" fmla="*/ 920750 w 3975101"/>
                <a:gd name="connsiteY59" fmla="*/ 49212 h 739775"/>
                <a:gd name="connsiteX60" fmla="*/ 1060450 w 3975101"/>
                <a:gd name="connsiteY60" fmla="*/ 36512 h 739775"/>
                <a:gd name="connsiteX61" fmla="*/ 1203325 w 3975101"/>
                <a:gd name="connsiteY61" fmla="*/ 26987 h 739775"/>
                <a:gd name="connsiteX62" fmla="*/ 1350963 w 3975101"/>
                <a:gd name="connsiteY62" fmla="*/ 15875 h 739775"/>
                <a:gd name="connsiteX63" fmla="*/ 1503363 w 3975101"/>
                <a:gd name="connsiteY63" fmla="*/ 9525 h 739775"/>
                <a:gd name="connsiteX64" fmla="*/ 1658938 w 3975101"/>
                <a:gd name="connsiteY64" fmla="*/ 3175 h 739775"/>
                <a:gd name="connsiteX65" fmla="*/ 1816100 w 3975101"/>
                <a:gd name="connsiteY65" fmla="*/ 1587 h 73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3975101" h="739775">
                  <a:moveTo>
                    <a:pt x="1973263" y="0"/>
                  </a:moveTo>
                  <a:lnTo>
                    <a:pt x="2132013" y="1587"/>
                  </a:lnTo>
                  <a:lnTo>
                    <a:pt x="2289175" y="3175"/>
                  </a:lnTo>
                  <a:lnTo>
                    <a:pt x="2443163" y="9525"/>
                  </a:lnTo>
                  <a:lnTo>
                    <a:pt x="2597150" y="15875"/>
                  </a:lnTo>
                  <a:lnTo>
                    <a:pt x="2744788" y="26987"/>
                  </a:lnTo>
                  <a:lnTo>
                    <a:pt x="2890838" y="36512"/>
                  </a:lnTo>
                  <a:lnTo>
                    <a:pt x="3030538" y="49212"/>
                  </a:lnTo>
                  <a:lnTo>
                    <a:pt x="3163888" y="63500"/>
                  </a:lnTo>
                  <a:lnTo>
                    <a:pt x="3290888" y="80962"/>
                  </a:lnTo>
                  <a:lnTo>
                    <a:pt x="3408363" y="96837"/>
                  </a:lnTo>
                  <a:lnTo>
                    <a:pt x="3499705" y="114300"/>
                  </a:lnTo>
                  <a:lnTo>
                    <a:pt x="3975101" y="114300"/>
                  </a:lnTo>
                  <a:lnTo>
                    <a:pt x="3975101" y="322263"/>
                  </a:lnTo>
                  <a:lnTo>
                    <a:pt x="3971687" y="322263"/>
                  </a:lnTo>
                  <a:lnTo>
                    <a:pt x="3970338" y="349250"/>
                  </a:lnTo>
                  <a:lnTo>
                    <a:pt x="3954463" y="377825"/>
                  </a:lnTo>
                  <a:lnTo>
                    <a:pt x="3924300" y="409575"/>
                  </a:lnTo>
                  <a:lnTo>
                    <a:pt x="3884613" y="439738"/>
                  </a:lnTo>
                  <a:lnTo>
                    <a:pt x="3830638" y="469900"/>
                  </a:lnTo>
                  <a:lnTo>
                    <a:pt x="3767138" y="500063"/>
                  </a:lnTo>
                  <a:lnTo>
                    <a:pt x="3690938" y="530225"/>
                  </a:lnTo>
                  <a:lnTo>
                    <a:pt x="3603625" y="558800"/>
                  </a:lnTo>
                  <a:lnTo>
                    <a:pt x="3506788" y="585788"/>
                  </a:lnTo>
                  <a:lnTo>
                    <a:pt x="3398838" y="611188"/>
                  </a:lnTo>
                  <a:lnTo>
                    <a:pt x="3278188" y="635000"/>
                  </a:lnTo>
                  <a:lnTo>
                    <a:pt x="3148013" y="658813"/>
                  </a:lnTo>
                  <a:lnTo>
                    <a:pt x="3011488" y="679450"/>
                  </a:lnTo>
                  <a:lnTo>
                    <a:pt x="2863850" y="695325"/>
                  </a:lnTo>
                  <a:lnTo>
                    <a:pt x="2705100" y="709613"/>
                  </a:lnTo>
                  <a:lnTo>
                    <a:pt x="2541588" y="722313"/>
                  </a:lnTo>
                  <a:lnTo>
                    <a:pt x="2366963" y="733425"/>
                  </a:lnTo>
                  <a:lnTo>
                    <a:pt x="2182813" y="738188"/>
                  </a:lnTo>
                  <a:lnTo>
                    <a:pt x="1993900" y="739775"/>
                  </a:lnTo>
                  <a:lnTo>
                    <a:pt x="1803400" y="738188"/>
                  </a:lnTo>
                  <a:lnTo>
                    <a:pt x="1619250" y="733425"/>
                  </a:lnTo>
                  <a:lnTo>
                    <a:pt x="1447800" y="722313"/>
                  </a:lnTo>
                  <a:lnTo>
                    <a:pt x="1281113" y="709613"/>
                  </a:lnTo>
                  <a:lnTo>
                    <a:pt x="1122363" y="695325"/>
                  </a:lnTo>
                  <a:lnTo>
                    <a:pt x="974725" y="679450"/>
                  </a:lnTo>
                  <a:lnTo>
                    <a:pt x="835025" y="658813"/>
                  </a:lnTo>
                  <a:lnTo>
                    <a:pt x="706438" y="635000"/>
                  </a:lnTo>
                  <a:lnTo>
                    <a:pt x="587375" y="611188"/>
                  </a:lnTo>
                  <a:lnTo>
                    <a:pt x="477838" y="585788"/>
                  </a:lnTo>
                  <a:lnTo>
                    <a:pt x="379413" y="558800"/>
                  </a:lnTo>
                  <a:lnTo>
                    <a:pt x="292100" y="530225"/>
                  </a:lnTo>
                  <a:lnTo>
                    <a:pt x="215900" y="500063"/>
                  </a:lnTo>
                  <a:lnTo>
                    <a:pt x="149225" y="469900"/>
                  </a:lnTo>
                  <a:lnTo>
                    <a:pt x="95250" y="439738"/>
                  </a:lnTo>
                  <a:lnTo>
                    <a:pt x="53975" y="409575"/>
                  </a:lnTo>
                  <a:lnTo>
                    <a:pt x="22225" y="377825"/>
                  </a:lnTo>
                  <a:lnTo>
                    <a:pt x="6350" y="349250"/>
                  </a:lnTo>
                  <a:lnTo>
                    <a:pt x="0" y="317500"/>
                  </a:lnTo>
                  <a:lnTo>
                    <a:pt x="1588" y="311783"/>
                  </a:lnTo>
                  <a:lnTo>
                    <a:pt x="1588" y="114300"/>
                  </a:lnTo>
                  <a:lnTo>
                    <a:pt x="456590" y="114300"/>
                  </a:lnTo>
                  <a:lnTo>
                    <a:pt x="549275" y="96837"/>
                  </a:lnTo>
                  <a:lnTo>
                    <a:pt x="665163" y="80962"/>
                  </a:lnTo>
                  <a:lnTo>
                    <a:pt x="790575" y="63500"/>
                  </a:lnTo>
                  <a:lnTo>
                    <a:pt x="920750" y="49212"/>
                  </a:lnTo>
                  <a:lnTo>
                    <a:pt x="1060450" y="36512"/>
                  </a:lnTo>
                  <a:lnTo>
                    <a:pt x="1203325" y="26987"/>
                  </a:lnTo>
                  <a:lnTo>
                    <a:pt x="1350963" y="15875"/>
                  </a:lnTo>
                  <a:lnTo>
                    <a:pt x="1503363" y="9525"/>
                  </a:lnTo>
                  <a:lnTo>
                    <a:pt x="1658938" y="3175"/>
                  </a:lnTo>
                  <a:lnTo>
                    <a:pt x="1816100" y="1587"/>
                  </a:lnTo>
                  <a:close/>
                </a:path>
              </a:pathLst>
            </a:custGeom>
            <a:solidFill>
              <a:srgbClr val="9A0000"/>
            </a:solidFill>
            <a:ln w="0">
              <a:solidFill>
                <a:srgbClr val="9A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350"/>
            </a:p>
          </p:txBody>
        </p:sp>
        <p:sp>
          <p:nvSpPr>
            <p:cNvPr id="15" name="Freeform 36"/>
            <p:cNvSpPr>
              <a:spLocks/>
            </p:cNvSpPr>
            <p:nvPr/>
          </p:nvSpPr>
          <p:spPr bwMode="auto">
            <a:xfrm>
              <a:off x="4111626" y="4813981"/>
              <a:ext cx="3973513" cy="898525"/>
            </a:xfrm>
            <a:custGeom>
              <a:avLst/>
              <a:gdLst>
                <a:gd name="T0" fmla="*/ 1342 w 2503"/>
                <a:gd name="T1" fmla="*/ 0 h 566"/>
                <a:gd name="T2" fmla="*/ 1538 w 2503"/>
                <a:gd name="T3" fmla="*/ 8 h 566"/>
                <a:gd name="T4" fmla="*/ 1728 w 2503"/>
                <a:gd name="T5" fmla="*/ 22 h 566"/>
                <a:gd name="T6" fmla="*/ 1908 w 2503"/>
                <a:gd name="T7" fmla="*/ 43 h 566"/>
                <a:gd name="T8" fmla="*/ 2072 w 2503"/>
                <a:gd name="T9" fmla="*/ 71 h 566"/>
                <a:gd name="T10" fmla="*/ 2214 w 2503"/>
                <a:gd name="T11" fmla="*/ 105 h 566"/>
                <a:gd name="T12" fmla="*/ 2334 w 2503"/>
                <a:gd name="T13" fmla="*/ 143 h 566"/>
                <a:gd name="T14" fmla="*/ 2424 w 2503"/>
                <a:gd name="T15" fmla="*/ 186 h 566"/>
                <a:gd name="T16" fmla="*/ 2482 w 2503"/>
                <a:gd name="T17" fmla="*/ 234 h 566"/>
                <a:gd name="T18" fmla="*/ 2503 w 2503"/>
                <a:gd name="T19" fmla="*/ 283 h 566"/>
                <a:gd name="T20" fmla="*/ 2487 w 2503"/>
                <a:gd name="T21" fmla="*/ 331 h 566"/>
                <a:gd name="T22" fmla="*/ 2437 w 2503"/>
                <a:gd name="T23" fmla="*/ 377 h 566"/>
                <a:gd name="T24" fmla="*/ 2355 w 2503"/>
                <a:gd name="T25" fmla="*/ 422 h 566"/>
                <a:gd name="T26" fmla="*/ 2241 w 2503"/>
                <a:gd name="T27" fmla="*/ 461 h 566"/>
                <a:gd name="T28" fmla="*/ 2096 w 2503"/>
                <a:gd name="T29" fmla="*/ 496 h 566"/>
                <a:gd name="T30" fmla="*/ 1925 w 2503"/>
                <a:gd name="T31" fmla="*/ 525 h 566"/>
                <a:gd name="T32" fmla="*/ 1727 w 2503"/>
                <a:gd name="T33" fmla="*/ 546 h 566"/>
                <a:gd name="T34" fmla="*/ 1504 w 2503"/>
                <a:gd name="T35" fmla="*/ 560 h 566"/>
                <a:gd name="T36" fmla="*/ 1259 w 2503"/>
                <a:gd name="T37" fmla="*/ 566 h 566"/>
                <a:gd name="T38" fmla="*/ 1014 w 2503"/>
                <a:gd name="T39" fmla="*/ 560 h 566"/>
                <a:gd name="T40" fmla="*/ 790 w 2503"/>
                <a:gd name="T41" fmla="*/ 546 h 566"/>
                <a:gd name="T42" fmla="*/ 591 w 2503"/>
                <a:gd name="T43" fmla="*/ 525 h 566"/>
                <a:gd name="T44" fmla="*/ 418 w 2503"/>
                <a:gd name="T45" fmla="*/ 496 h 566"/>
                <a:gd name="T46" fmla="*/ 273 w 2503"/>
                <a:gd name="T47" fmla="*/ 461 h 566"/>
                <a:gd name="T48" fmla="*/ 156 w 2503"/>
                <a:gd name="T49" fmla="*/ 422 h 566"/>
                <a:gd name="T50" fmla="*/ 71 w 2503"/>
                <a:gd name="T51" fmla="*/ 377 h 566"/>
                <a:gd name="T52" fmla="*/ 18 w 2503"/>
                <a:gd name="T53" fmla="*/ 331 h 566"/>
                <a:gd name="T54" fmla="*/ 0 w 2503"/>
                <a:gd name="T55" fmla="*/ 283 h 566"/>
                <a:gd name="T56" fmla="*/ 17 w 2503"/>
                <a:gd name="T57" fmla="*/ 234 h 566"/>
                <a:gd name="T58" fmla="*/ 72 w 2503"/>
                <a:gd name="T59" fmla="*/ 186 h 566"/>
                <a:gd name="T60" fmla="*/ 160 w 2503"/>
                <a:gd name="T61" fmla="*/ 143 h 566"/>
                <a:gd name="T62" fmla="*/ 276 w 2503"/>
                <a:gd name="T63" fmla="*/ 105 h 566"/>
                <a:gd name="T64" fmla="*/ 418 w 2503"/>
                <a:gd name="T65" fmla="*/ 71 h 566"/>
                <a:gd name="T66" fmla="*/ 579 w 2503"/>
                <a:gd name="T67" fmla="*/ 43 h 566"/>
                <a:gd name="T68" fmla="*/ 757 w 2503"/>
                <a:gd name="T69" fmla="*/ 22 h 566"/>
                <a:gd name="T70" fmla="*/ 946 w 2503"/>
                <a:gd name="T71" fmla="*/ 8 h 566"/>
                <a:gd name="T72" fmla="*/ 1143 w 2503"/>
                <a:gd name="T73" fmla="*/ 0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503" h="566">
                  <a:moveTo>
                    <a:pt x="1242" y="0"/>
                  </a:moveTo>
                  <a:lnTo>
                    <a:pt x="1342" y="0"/>
                  </a:lnTo>
                  <a:lnTo>
                    <a:pt x="1441" y="4"/>
                  </a:lnTo>
                  <a:lnTo>
                    <a:pt x="1538" y="8"/>
                  </a:lnTo>
                  <a:lnTo>
                    <a:pt x="1635" y="14"/>
                  </a:lnTo>
                  <a:lnTo>
                    <a:pt x="1728" y="22"/>
                  </a:lnTo>
                  <a:lnTo>
                    <a:pt x="1820" y="33"/>
                  </a:lnTo>
                  <a:lnTo>
                    <a:pt x="1908" y="43"/>
                  </a:lnTo>
                  <a:lnTo>
                    <a:pt x="1992" y="56"/>
                  </a:lnTo>
                  <a:lnTo>
                    <a:pt x="2072" y="71"/>
                  </a:lnTo>
                  <a:lnTo>
                    <a:pt x="2146" y="88"/>
                  </a:lnTo>
                  <a:lnTo>
                    <a:pt x="2214" y="105"/>
                  </a:lnTo>
                  <a:lnTo>
                    <a:pt x="2277" y="123"/>
                  </a:lnTo>
                  <a:lnTo>
                    <a:pt x="2334" y="143"/>
                  </a:lnTo>
                  <a:lnTo>
                    <a:pt x="2383" y="164"/>
                  </a:lnTo>
                  <a:lnTo>
                    <a:pt x="2424" y="186"/>
                  </a:lnTo>
                  <a:lnTo>
                    <a:pt x="2457" y="210"/>
                  </a:lnTo>
                  <a:lnTo>
                    <a:pt x="2482" y="234"/>
                  </a:lnTo>
                  <a:lnTo>
                    <a:pt x="2496" y="259"/>
                  </a:lnTo>
                  <a:lnTo>
                    <a:pt x="2503" y="283"/>
                  </a:lnTo>
                  <a:lnTo>
                    <a:pt x="2499" y="308"/>
                  </a:lnTo>
                  <a:lnTo>
                    <a:pt x="2487" y="331"/>
                  </a:lnTo>
                  <a:lnTo>
                    <a:pt x="2466" y="355"/>
                  </a:lnTo>
                  <a:lnTo>
                    <a:pt x="2437" y="377"/>
                  </a:lnTo>
                  <a:lnTo>
                    <a:pt x="2399" y="399"/>
                  </a:lnTo>
                  <a:lnTo>
                    <a:pt x="2355" y="422"/>
                  </a:lnTo>
                  <a:lnTo>
                    <a:pt x="2301" y="441"/>
                  </a:lnTo>
                  <a:lnTo>
                    <a:pt x="2241" y="461"/>
                  </a:lnTo>
                  <a:lnTo>
                    <a:pt x="2172" y="479"/>
                  </a:lnTo>
                  <a:lnTo>
                    <a:pt x="2096" y="496"/>
                  </a:lnTo>
                  <a:lnTo>
                    <a:pt x="2014" y="511"/>
                  </a:lnTo>
                  <a:lnTo>
                    <a:pt x="1925" y="525"/>
                  </a:lnTo>
                  <a:lnTo>
                    <a:pt x="1829" y="537"/>
                  </a:lnTo>
                  <a:lnTo>
                    <a:pt x="1727" y="546"/>
                  </a:lnTo>
                  <a:lnTo>
                    <a:pt x="1620" y="555"/>
                  </a:lnTo>
                  <a:lnTo>
                    <a:pt x="1504" y="560"/>
                  </a:lnTo>
                  <a:lnTo>
                    <a:pt x="1385" y="564"/>
                  </a:lnTo>
                  <a:lnTo>
                    <a:pt x="1259" y="566"/>
                  </a:lnTo>
                  <a:lnTo>
                    <a:pt x="1133" y="564"/>
                  </a:lnTo>
                  <a:lnTo>
                    <a:pt x="1014" y="560"/>
                  </a:lnTo>
                  <a:lnTo>
                    <a:pt x="899" y="555"/>
                  </a:lnTo>
                  <a:lnTo>
                    <a:pt x="790" y="546"/>
                  </a:lnTo>
                  <a:lnTo>
                    <a:pt x="688" y="537"/>
                  </a:lnTo>
                  <a:lnTo>
                    <a:pt x="591" y="525"/>
                  </a:lnTo>
                  <a:lnTo>
                    <a:pt x="502" y="511"/>
                  </a:lnTo>
                  <a:lnTo>
                    <a:pt x="418" y="496"/>
                  </a:lnTo>
                  <a:lnTo>
                    <a:pt x="342" y="479"/>
                  </a:lnTo>
                  <a:lnTo>
                    <a:pt x="273" y="461"/>
                  </a:lnTo>
                  <a:lnTo>
                    <a:pt x="211" y="441"/>
                  </a:lnTo>
                  <a:lnTo>
                    <a:pt x="156" y="422"/>
                  </a:lnTo>
                  <a:lnTo>
                    <a:pt x="109" y="399"/>
                  </a:lnTo>
                  <a:lnTo>
                    <a:pt x="71" y="377"/>
                  </a:lnTo>
                  <a:lnTo>
                    <a:pt x="41" y="355"/>
                  </a:lnTo>
                  <a:lnTo>
                    <a:pt x="18" y="331"/>
                  </a:lnTo>
                  <a:lnTo>
                    <a:pt x="4" y="308"/>
                  </a:lnTo>
                  <a:lnTo>
                    <a:pt x="0" y="283"/>
                  </a:lnTo>
                  <a:lnTo>
                    <a:pt x="4" y="259"/>
                  </a:lnTo>
                  <a:lnTo>
                    <a:pt x="17" y="234"/>
                  </a:lnTo>
                  <a:lnTo>
                    <a:pt x="41" y="210"/>
                  </a:lnTo>
                  <a:lnTo>
                    <a:pt x="72" y="186"/>
                  </a:lnTo>
                  <a:lnTo>
                    <a:pt x="111" y="164"/>
                  </a:lnTo>
                  <a:lnTo>
                    <a:pt x="160" y="143"/>
                  </a:lnTo>
                  <a:lnTo>
                    <a:pt x="215" y="123"/>
                  </a:lnTo>
                  <a:lnTo>
                    <a:pt x="276" y="105"/>
                  </a:lnTo>
                  <a:lnTo>
                    <a:pt x="345" y="88"/>
                  </a:lnTo>
                  <a:lnTo>
                    <a:pt x="418" y="71"/>
                  </a:lnTo>
                  <a:lnTo>
                    <a:pt x="497" y="56"/>
                  </a:lnTo>
                  <a:lnTo>
                    <a:pt x="579" y="43"/>
                  </a:lnTo>
                  <a:lnTo>
                    <a:pt x="667" y="33"/>
                  </a:lnTo>
                  <a:lnTo>
                    <a:pt x="757" y="22"/>
                  </a:lnTo>
                  <a:lnTo>
                    <a:pt x="850" y="14"/>
                  </a:lnTo>
                  <a:lnTo>
                    <a:pt x="946" y="8"/>
                  </a:lnTo>
                  <a:lnTo>
                    <a:pt x="1044" y="4"/>
                  </a:lnTo>
                  <a:lnTo>
                    <a:pt x="1143" y="0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rgbClr val="CB1122"/>
            </a:solidFill>
            <a:ln w="0">
              <a:solidFill>
                <a:srgbClr val="CB1122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6" name="Freeform 37"/>
            <p:cNvSpPr>
              <a:spLocks/>
            </p:cNvSpPr>
            <p:nvPr/>
          </p:nvSpPr>
          <p:spPr bwMode="auto">
            <a:xfrm>
              <a:off x="4533901" y="4982256"/>
              <a:ext cx="3128963" cy="573088"/>
            </a:xfrm>
            <a:custGeom>
              <a:avLst/>
              <a:gdLst>
                <a:gd name="T0" fmla="*/ 1064 w 1971"/>
                <a:gd name="T1" fmla="*/ 0 h 361"/>
                <a:gd name="T2" fmla="*/ 1243 w 1971"/>
                <a:gd name="T3" fmla="*/ 7 h 361"/>
                <a:gd name="T4" fmla="*/ 1412 w 1971"/>
                <a:gd name="T5" fmla="*/ 18 h 361"/>
                <a:gd name="T6" fmla="*/ 1568 w 1971"/>
                <a:gd name="T7" fmla="*/ 37 h 361"/>
                <a:gd name="T8" fmla="*/ 1705 w 1971"/>
                <a:gd name="T9" fmla="*/ 59 h 361"/>
                <a:gd name="T10" fmla="*/ 1817 w 1971"/>
                <a:gd name="T11" fmla="*/ 87 h 361"/>
                <a:gd name="T12" fmla="*/ 1903 w 1971"/>
                <a:gd name="T13" fmla="*/ 117 h 361"/>
                <a:gd name="T14" fmla="*/ 1955 w 1971"/>
                <a:gd name="T15" fmla="*/ 151 h 361"/>
                <a:gd name="T16" fmla="*/ 1971 w 1971"/>
                <a:gd name="T17" fmla="*/ 186 h 361"/>
                <a:gd name="T18" fmla="*/ 1950 w 1971"/>
                <a:gd name="T19" fmla="*/ 220 h 361"/>
                <a:gd name="T20" fmla="*/ 1895 w 1971"/>
                <a:gd name="T21" fmla="*/ 253 h 361"/>
                <a:gd name="T22" fmla="*/ 1809 w 1971"/>
                <a:gd name="T23" fmla="*/ 283 h 361"/>
                <a:gd name="T24" fmla="*/ 1694 w 1971"/>
                <a:gd name="T25" fmla="*/ 309 h 361"/>
                <a:gd name="T26" fmla="*/ 1554 w 1971"/>
                <a:gd name="T27" fmla="*/ 330 h 361"/>
                <a:gd name="T28" fmla="*/ 1389 w 1971"/>
                <a:gd name="T29" fmla="*/ 347 h 361"/>
                <a:gd name="T30" fmla="*/ 1203 w 1971"/>
                <a:gd name="T31" fmla="*/ 358 h 361"/>
                <a:gd name="T32" fmla="*/ 997 w 1971"/>
                <a:gd name="T33" fmla="*/ 361 h 361"/>
                <a:gd name="T34" fmla="*/ 791 w 1971"/>
                <a:gd name="T35" fmla="*/ 358 h 361"/>
                <a:gd name="T36" fmla="*/ 604 w 1971"/>
                <a:gd name="T37" fmla="*/ 347 h 361"/>
                <a:gd name="T38" fmla="*/ 436 w 1971"/>
                <a:gd name="T39" fmla="*/ 330 h 361"/>
                <a:gd name="T40" fmla="*/ 292 w 1971"/>
                <a:gd name="T41" fmla="*/ 309 h 361"/>
                <a:gd name="T42" fmla="*/ 174 w 1971"/>
                <a:gd name="T43" fmla="*/ 283 h 361"/>
                <a:gd name="T44" fmla="*/ 84 w 1971"/>
                <a:gd name="T45" fmla="*/ 253 h 361"/>
                <a:gd name="T46" fmla="*/ 25 w 1971"/>
                <a:gd name="T47" fmla="*/ 220 h 361"/>
                <a:gd name="T48" fmla="*/ 0 w 1971"/>
                <a:gd name="T49" fmla="*/ 186 h 361"/>
                <a:gd name="T50" fmla="*/ 10 w 1971"/>
                <a:gd name="T51" fmla="*/ 151 h 361"/>
                <a:gd name="T52" fmla="*/ 59 w 1971"/>
                <a:gd name="T53" fmla="*/ 117 h 361"/>
                <a:gd name="T54" fmla="*/ 139 w 1971"/>
                <a:gd name="T55" fmla="*/ 87 h 361"/>
                <a:gd name="T56" fmla="*/ 249 w 1971"/>
                <a:gd name="T57" fmla="*/ 59 h 361"/>
                <a:gd name="T58" fmla="*/ 381 w 1971"/>
                <a:gd name="T59" fmla="*/ 37 h 361"/>
                <a:gd name="T60" fmla="*/ 535 w 1971"/>
                <a:gd name="T61" fmla="*/ 18 h 361"/>
                <a:gd name="T62" fmla="*/ 702 w 1971"/>
                <a:gd name="T63" fmla="*/ 7 h 361"/>
                <a:gd name="T64" fmla="*/ 880 w 1971"/>
                <a:gd name="T65" fmla="*/ 0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71" h="361">
                  <a:moveTo>
                    <a:pt x="972" y="0"/>
                  </a:moveTo>
                  <a:lnTo>
                    <a:pt x="1064" y="0"/>
                  </a:lnTo>
                  <a:lnTo>
                    <a:pt x="1154" y="3"/>
                  </a:lnTo>
                  <a:lnTo>
                    <a:pt x="1243" y="7"/>
                  </a:lnTo>
                  <a:lnTo>
                    <a:pt x="1330" y="12"/>
                  </a:lnTo>
                  <a:lnTo>
                    <a:pt x="1412" y="18"/>
                  </a:lnTo>
                  <a:lnTo>
                    <a:pt x="1492" y="28"/>
                  </a:lnTo>
                  <a:lnTo>
                    <a:pt x="1568" y="37"/>
                  </a:lnTo>
                  <a:lnTo>
                    <a:pt x="1639" y="47"/>
                  </a:lnTo>
                  <a:lnTo>
                    <a:pt x="1705" y="59"/>
                  </a:lnTo>
                  <a:lnTo>
                    <a:pt x="1764" y="72"/>
                  </a:lnTo>
                  <a:lnTo>
                    <a:pt x="1817" y="87"/>
                  </a:lnTo>
                  <a:lnTo>
                    <a:pt x="1863" y="101"/>
                  </a:lnTo>
                  <a:lnTo>
                    <a:pt x="1903" y="117"/>
                  </a:lnTo>
                  <a:lnTo>
                    <a:pt x="1933" y="134"/>
                  </a:lnTo>
                  <a:lnTo>
                    <a:pt x="1955" y="151"/>
                  </a:lnTo>
                  <a:lnTo>
                    <a:pt x="1967" y="169"/>
                  </a:lnTo>
                  <a:lnTo>
                    <a:pt x="1971" y="186"/>
                  </a:lnTo>
                  <a:lnTo>
                    <a:pt x="1964" y="203"/>
                  </a:lnTo>
                  <a:lnTo>
                    <a:pt x="1950" y="220"/>
                  </a:lnTo>
                  <a:lnTo>
                    <a:pt x="1926" y="237"/>
                  </a:lnTo>
                  <a:lnTo>
                    <a:pt x="1895" y="253"/>
                  </a:lnTo>
                  <a:lnTo>
                    <a:pt x="1857" y="268"/>
                  </a:lnTo>
                  <a:lnTo>
                    <a:pt x="1809" y="283"/>
                  </a:lnTo>
                  <a:lnTo>
                    <a:pt x="1756" y="296"/>
                  </a:lnTo>
                  <a:lnTo>
                    <a:pt x="1694" y="309"/>
                  </a:lnTo>
                  <a:lnTo>
                    <a:pt x="1627" y="321"/>
                  </a:lnTo>
                  <a:lnTo>
                    <a:pt x="1554" y="330"/>
                  </a:lnTo>
                  <a:lnTo>
                    <a:pt x="1474" y="339"/>
                  </a:lnTo>
                  <a:lnTo>
                    <a:pt x="1389" y="347"/>
                  </a:lnTo>
                  <a:lnTo>
                    <a:pt x="1298" y="354"/>
                  </a:lnTo>
                  <a:lnTo>
                    <a:pt x="1203" y="358"/>
                  </a:lnTo>
                  <a:lnTo>
                    <a:pt x="1102" y="360"/>
                  </a:lnTo>
                  <a:lnTo>
                    <a:pt x="997" y="361"/>
                  </a:lnTo>
                  <a:lnTo>
                    <a:pt x="892" y="360"/>
                  </a:lnTo>
                  <a:lnTo>
                    <a:pt x="791" y="358"/>
                  </a:lnTo>
                  <a:lnTo>
                    <a:pt x="696" y="354"/>
                  </a:lnTo>
                  <a:lnTo>
                    <a:pt x="604" y="347"/>
                  </a:lnTo>
                  <a:lnTo>
                    <a:pt x="518" y="339"/>
                  </a:lnTo>
                  <a:lnTo>
                    <a:pt x="436" y="330"/>
                  </a:lnTo>
                  <a:lnTo>
                    <a:pt x="362" y="321"/>
                  </a:lnTo>
                  <a:lnTo>
                    <a:pt x="292" y="309"/>
                  </a:lnTo>
                  <a:lnTo>
                    <a:pt x="231" y="296"/>
                  </a:lnTo>
                  <a:lnTo>
                    <a:pt x="174" y="283"/>
                  </a:lnTo>
                  <a:lnTo>
                    <a:pt x="126" y="268"/>
                  </a:lnTo>
                  <a:lnTo>
                    <a:pt x="84" y="253"/>
                  </a:lnTo>
                  <a:lnTo>
                    <a:pt x="51" y="237"/>
                  </a:lnTo>
                  <a:lnTo>
                    <a:pt x="25" y="220"/>
                  </a:lnTo>
                  <a:lnTo>
                    <a:pt x="8" y="203"/>
                  </a:lnTo>
                  <a:lnTo>
                    <a:pt x="0" y="186"/>
                  </a:lnTo>
                  <a:lnTo>
                    <a:pt x="0" y="169"/>
                  </a:lnTo>
                  <a:lnTo>
                    <a:pt x="10" y="151"/>
                  </a:lnTo>
                  <a:lnTo>
                    <a:pt x="30" y="134"/>
                  </a:lnTo>
                  <a:lnTo>
                    <a:pt x="59" y="117"/>
                  </a:lnTo>
                  <a:lnTo>
                    <a:pt x="94" y="101"/>
                  </a:lnTo>
                  <a:lnTo>
                    <a:pt x="139" y="87"/>
                  </a:lnTo>
                  <a:lnTo>
                    <a:pt x="190" y="72"/>
                  </a:lnTo>
                  <a:lnTo>
                    <a:pt x="249" y="59"/>
                  </a:lnTo>
                  <a:lnTo>
                    <a:pt x="312" y="47"/>
                  </a:lnTo>
                  <a:lnTo>
                    <a:pt x="381" y="37"/>
                  </a:lnTo>
                  <a:lnTo>
                    <a:pt x="456" y="28"/>
                  </a:lnTo>
                  <a:lnTo>
                    <a:pt x="535" y="18"/>
                  </a:lnTo>
                  <a:lnTo>
                    <a:pt x="617" y="12"/>
                  </a:lnTo>
                  <a:lnTo>
                    <a:pt x="702" y="7"/>
                  </a:lnTo>
                  <a:lnTo>
                    <a:pt x="790" y="3"/>
                  </a:lnTo>
                  <a:lnTo>
                    <a:pt x="880" y="0"/>
                  </a:lnTo>
                  <a:lnTo>
                    <a:pt x="97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7" name="Freeform 38"/>
            <p:cNvSpPr>
              <a:spLocks/>
            </p:cNvSpPr>
            <p:nvPr/>
          </p:nvSpPr>
          <p:spPr bwMode="auto">
            <a:xfrm>
              <a:off x="4816476" y="5071156"/>
              <a:ext cx="2562225" cy="401638"/>
            </a:xfrm>
            <a:custGeom>
              <a:avLst/>
              <a:gdLst>
                <a:gd name="T0" fmla="*/ 798 w 1614"/>
                <a:gd name="T1" fmla="*/ 0 h 253"/>
                <a:gd name="T2" fmla="*/ 883 w 1614"/>
                <a:gd name="T3" fmla="*/ 2 h 253"/>
                <a:gd name="T4" fmla="*/ 966 w 1614"/>
                <a:gd name="T5" fmla="*/ 3 h 253"/>
                <a:gd name="T6" fmla="*/ 1046 w 1614"/>
                <a:gd name="T7" fmla="*/ 7 h 253"/>
                <a:gd name="T8" fmla="*/ 1123 w 1614"/>
                <a:gd name="T9" fmla="*/ 12 h 253"/>
                <a:gd name="T10" fmla="*/ 1198 w 1614"/>
                <a:gd name="T11" fmla="*/ 17 h 253"/>
                <a:gd name="T12" fmla="*/ 1267 w 1614"/>
                <a:gd name="T13" fmla="*/ 24 h 253"/>
                <a:gd name="T14" fmla="*/ 1333 w 1614"/>
                <a:gd name="T15" fmla="*/ 32 h 253"/>
                <a:gd name="T16" fmla="*/ 1393 w 1614"/>
                <a:gd name="T17" fmla="*/ 41 h 253"/>
                <a:gd name="T18" fmla="*/ 1447 w 1614"/>
                <a:gd name="T19" fmla="*/ 51 h 253"/>
                <a:gd name="T20" fmla="*/ 1495 w 1614"/>
                <a:gd name="T21" fmla="*/ 62 h 253"/>
                <a:gd name="T22" fmla="*/ 1535 w 1614"/>
                <a:gd name="T23" fmla="*/ 74 h 253"/>
                <a:gd name="T24" fmla="*/ 1569 w 1614"/>
                <a:gd name="T25" fmla="*/ 86 h 253"/>
                <a:gd name="T26" fmla="*/ 1592 w 1614"/>
                <a:gd name="T27" fmla="*/ 99 h 253"/>
                <a:gd name="T28" fmla="*/ 1608 w 1614"/>
                <a:gd name="T29" fmla="*/ 113 h 253"/>
                <a:gd name="T30" fmla="*/ 1614 w 1614"/>
                <a:gd name="T31" fmla="*/ 126 h 253"/>
                <a:gd name="T32" fmla="*/ 1612 w 1614"/>
                <a:gd name="T33" fmla="*/ 139 h 253"/>
                <a:gd name="T34" fmla="*/ 1600 w 1614"/>
                <a:gd name="T35" fmla="*/ 152 h 253"/>
                <a:gd name="T36" fmla="*/ 1579 w 1614"/>
                <a:gd name="T37" fmla="*/ 165 h 253"/>
                <a:gd name="T38" fmla="*/ 1552 w 1614"/>
                <a:gd name="T39" fmla="*/ 177 h 253"/>
                <a:gd name="T40" fmla="*/ 1515 w 1614"/>
                <a:gd name="T41" fmla="*/ 189 h 253"/>
                <a:gd name="T42" fmla="*/ 1472 w 1614"/>
                <a:gd name="T43" fmla="*/ 201 h 253"/>
                <a:gd name="T44" fmla="*/ 1422 w 1614"/>
                <a:gd name="T45" fmla="*/ 210 h 253"/>
                <a:gd name="T46" fmla="*/ 1366 w 1614"/>
                <a:gd name="T47" fmla="*/ 219 h 253"/>
                <a:gd name="T48" fmla="*/ 1303 w 1614"/>
                <a:gd name="T49" fmla="*/ 228 h 253"/>
                <a:gd name="T50" fmla="*/ 1233 w 1614"/>
                <a:gd name="T51" fmla="*/ 235 h 253"/>
                <a:gd name="T52" fmla="*/ 1158 w 1614"/>
                <a:gd name="T53" fmla="*/ 241 h 253"/>
                <a:gd name="T54" fmla="*/ 1080 w 1614"/>
                <a:gd name="T55" fmla="*/ 247 h 253"/>
                <a:gd name="T56" fmla="*/ 996 w 1614"/>
                <a:gd name="T57" fmla="*/ 250 h 253"/>
                <a:gd name="T58" fmla="*/ 908 w 1614"/>
                <a:gd name="T59" fmla="*/ 252 h 253"/>
                <a:gd name="T60" fmla="*/ 816 w 1614"/>
                <a:gd name="T61" fmla="*/ 253 h 253"/>
                <a:gd name="T62" fmla="*/ 725 w 1614"/>
                <a:gd name="T63" fmla="*/ 252 h 253"/>
                <a:gd name="T64" fmla="*/ 636 w 1614"/>
                <a:gd name="T65" fmla="*/ 250 h 253"/>
                <a:gd name="T66" fmla="*/ 552 w 1614"/>
                <a:gd name="T67" fmla="*/ 247 h 253"/>
                <a:gd name="T68" fmla="*/ 472 w 1614"/>
                <a:gd name="T69" fmla="*/ 241 h 253"/>
                <a:gd name="T70" fmla="*/ 397 w 1614"/>
                <a:gd name="T71" fmla="*/ 235 h 253"/>
                <a:gd name="T72" fmla="*/ 326 w 1614"/>
                <a:gd name="T73" fmla="*/ 228 h 253"/>
                <a:gd name="T74" fmla="*/ 262 w 1614"/>
                <a:gd name="T75" fmla="*/ 219 h 253"/>
                <a:gd name="T76" fmla="*/ 205 w 1614"/>
                <a:gd name="T77" fmla="*/ 210 h 253"/>
                <a:gd name="T78" fmla="*/ 153 w 1614"/>
                <a:gd name="T79" fmla="*/ 201 h 253"/>
                <a:gd name="T80" fmla="*/ 108 w 1614"/>
                <a:gd name="T81" fmla="*/ 189 h 253"/>
                <a:gd name="T82" fmla="*/ 71 w 1614"/>
                <a:gd name="T83" fmla="*/ 177 h 253"/>
                <a:gd name="T84" fmla="*/ 41 w 1614"/>
                <a:gd name="T85" fmla="*/ 165 h 253"/>
                <a:gd name="T86" fmla="*/ 19 w 1614"/>
                <a:gd name="T87" fmla="*/ 152 h 253"/>
                <a:gd name="T88" fmla="*/ 4 w 1614"/>
                <a:gd name="T89" fmla="*/ 139 h 253"/>
                <a:gd name="T90" fmla="*/ 0 w 1614"/>
                <a:gd name="T91" fmla="*/ 126 h 253"/>
                <a:gd name="T92" fmla="*/ 4 w 1614"/>
                <a:gd name="T93" fmla="*/ 113 h 253"/>
                <a:gd name="T94" fmla="*/ 17 w 1614"/>
                <a:gd name="T95" fmla="*/ 99 h 253"/>
                <a:gd name="T96" fmla="*/ 41 w 1614"/>
                <a:gd name="T97" fmla="*/ 86 h 253"/>
                <a:gd name="T98" fmla="*/ 72 w 1614"/>
                <a:gd name="T99" fmla="*/ 74 h 253"/>
                <a:gd name="T100" fmla="*/ 110 w 1614"/>
                <a:gd name="T101" fmla="*/ 62 h 253"/>
                <a:gd name="T102" fmla="*/ 156 w 1614"/>
                <a:gd name="T103" fmla="*/ 51 h 253"/>
                <a:gd name="T104" fmla="*/ 210 w 1614"/>
                <a:gd name="T105" fmla="*/ 41 h 253"/>
                <a:gd name="T106" fmla="*/ 267 w 1614"/>
                <a:gd name="T107" fmla="*/ 32 h 253"/>
                <a:gd name="T108" fmla="*/ 332 w 1614"/>
                <a:gd name="T109" fmla="*/ 24 h 253"/>
                <a:gd name="T110" fmla="*/ 401 w 1614"/>
                <a:gd name="T111" fmla="*/ 17 h 253"/>
                <a:gd name="T112" fmla="*/ 474 w 1614"/>
                <a:gd name="T113" fmla="*/ 12 h 253"/>
                <a:gd name="T114" fmla="*/ 550 w 1614"/>
                <a:gd name="T115" fmla="*/ 7 h 253"/>
                <a:gd name="T116" fmla="*/ 632 w 1614"/>
                <a:gd name="T117" fmla="*/ 3 h 253"/>
                <a:gd name="T118" fmla="*/ 714 w 1614"/>
                <a:gd name="T119" fmla="*/ 2 h 253"/>
                <a:gd name="T120" fmla="*/ 798 w 1614"/>
                <a:gd name="T121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14" h="253">
                  <a:moveTo>
                    <a:pt x="798" y="0"/>
                  </a:moveTo>
                  <a:lnTo>
                    <a:pt x="883" y="2"/>
                  </a:lnTo>
                  <a:lnTo>
                    <a:pt x="966" y="3"/>
                  </a:lnTo>
                  <a:lnTo>
                    <a:pt x="1046" y="7"/>
                  </a:lnTo>
                  <a:lnTo>
                    <a:pt x="1123" y="12"/>
                  </a:lnTo>
                  <a:lnTo>
                    <a:pt x="1198" y="17"/>
                  </a:lnTo>
                  <a:lnTo>
                    <a:pt x="1267" y="24"/>
                  </a:lnTo>
                  <a:lnTo>
                    <a:pt x="1333" y="32"/>
                  </a:lnTo>
                  <a:lnTo>
                    <a:pt x="1393" y="41"/>
                  </a:lnTo>
                  <a:lnTo>
                    <a:pt x="1447" y="51"/>
                  </a:lnTo>
                  <a:lnTo>
                    <a:pt x="1495" y="62"/>
                  </a:lnTo>
                  <a:lnTo>
                    <a:pt x="1535" y="74"/>
                  </a:lnTo>
                  <a:lnTo>
                    <a:pt x="1569" y="86"/>
                  </a:lnTo>
                  <a:lnTo>
                    <a:pt x="1592" y="99"/>
                  </a:lnTo>
                  <a:lnTo>
                    <a:pt x="1608" y="113"/>
                  </a:lnTo>
                  <a:lnTo>
                    <a:pt x="1614" y="126"/>
                  </a:lnTo>
                  <a:lnTo>
                    <a:pt x="1612" y="139"/>
                  </a:lnTo>
                  <a:lnTo>
                    <a:pt x="1600" y="152"/>
                  </a:lnTo>
                  <a:lnTo>
                    <a:pt x="1579" y="165"/>
                  </a:lnTo>
                  <a:lnTo>
                    <a:pt x="1552" y="177"/>
                  </a:lnTo>
                  <a:lnTo>
                    <a:pt x="1515" y="189"/>
                  </a:lnTo>
                  <a:lnTo>
                    <a:pt x="1472" y="201"/>
                  </a:lnTo>
                  <a:lnTo>
                    <a:pt x="1422" y="210"/>
                  </a:lnTo>
                  <a:lnTo>
                    <a:pt x="1366" y="219"/>
                  </a:lnTo>
                  <a:lnTo>
                    <a:pt x="1303" y="228"/>
                  </a:lnTo>
                  <a:lnTo>
                    <a:pt x="1233" y="235"/>
                  </a:lnTo>
                  <a:lnTo>
                    <a:pt x="1158" y="241"/>
                  </a:lnTo>
                  <a:lnTo>
                    <a:pt x="1080" y="247"/>
                  </a:lnTo>
                  <a:lnTo>
                    <a:pt x="996" y="250"/>
                  </a:lnTo>
                  <a:lnTo>
                    <a:pt x="908" y="252"/>
                  </a:lnTo>
                  <a:lnTo>
                    <a:pt x="816" y="253"/>
                  </a:lnTo>
                  <a:lnTo>
                    <a:pt x="725" y="252"/>
                  </a:lnTo>
                  <a:lnTo>
                    <a:pt x="636" y="250"/>
                  </a:lnTo>
                  <a:lnTo>
                    <a:pt x="552" y="247"/>
                  </a:lnTo>
                  <a:lnTo>
                    <a:pt x="472" y="241"/>
                  </a:lnTo>
                  <a:lnTo>
                    <a:pt x="397" y="235"/>
                  </a:lnTo>
                  <a:lnTo>
                    <a:pt x="326" y="228"/>
                  </a:lnTo>
                  <a:lnTo>
                    <a:pt x="262" y="219"/>
                  </a:lnTo>
                  <a:lnTo>
                    <a:pt x="205" y="210"/>
                  </a:lnTo>
                  <a:lnTo>
                    <a:pt x="153" y="201"/>
                  </a:lnTo>
                  <a:lnTo>
                    <a:pt x="108" y="189"/>
                  </a:lnTo>
                  <a:lnTo>
                    <a:pt x="71" y="177"/>
                  </a:lnTo>
                  <a:lnTo>
                    <a:pt x="41" y="165"/>
                  </a:lnTo>
                  <a:lnTo>
                    <a:pt x="19" y="152"/>
                  </a:lnTo>
                  <a:lnTo>
                    <a:pt x="4" y="139"/>
                  </a:lnTo>
                  <a:lnTo>
                    <a:pt x="0" y="126"/>
                  </a:lnTo>
                  <a:lnTo>
                    <a:pt x="4" y="113"/>
                  </a:lnTo>
                  <a:lnTo>
                    <a:pt x="17" y="99"/>
                  </a:lnTo>
                  <a:lnTo>
                    <a:pt x="41" y="86"/>
                  </a:lnTo>
                  <a:lnTo>
                    <a:pt x="72" y="74"/>
                  </a:lnTo>
                  <a:lnTo>
                    <a:pt x="110" y="62"/>
                  </a:lnTo>
                  <a:lnTo>
                    <a:pt x="156" y="51"/>
                  </a:lnTo>
                  <a:lnTo>
                    <a:pt x="210" y="41"/>
                  </a:lnTo>
                  <a:lnTo>
                    <a:pt x="267" y="32"/>
                  </a:lnTo>
                  <a:lnTo>
                    <a:pt x="332" y="24"/>
                  </a:lnTo>
                  <a:lnTo>
                    <a:pt x="401" y="17"/>
                  </a:lnTo>
                  <a:lnTo>
                    <a:pt x="474" y="12"/>
                  </a:lnTo>
                  <a:lnTo>
                    <a:pt x="550" y="7"/>
                  </a:lnTo>
                  <a:lnTo>
                    <a:pt x="632" y="3"/>
                  </a:lnTo>
                  <a:lnTo>
                    <a:pt x="714" y="2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CB1122"/>
            </a:solidFill>
            <a:ln w="0">
              <a:solidFill>
                <a:srgbClr val="CB1122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8" name="Freeform 39"/>
            <p:cNvSpPr>
              <a:spLocks/>
            </p:cNvSpPr>
            <p:nvPr/>
          </p:nvSpPr>
          <p:spPr bwMode="auto">
            <a:xfrm>
              <a:off x="5132388" y="5183868"/>
              <a:ext cx="1928813" cy="174625"/>
            </a:xfrm>
            <a:custGeom>
              <a:avLst/>
              <a:gdLst>
                <a:gd name="T0" fmla="*/ 602 w 1215"/>
                <a:gd name="T1" fmla="*/ 0 h 110"/>
                <a:gd name="T2" fmla="*/ 674 w 1215"/>
                <a:gd name="T3" fmla="*/ 0 h 110"/>
                <a:gd name="T4" fmla="*/ 745 w 1215"/>
                <a:gd name="T5" fmla="*/ 1 h 110"/>
                <a:gd name="T6" fmla="*/ 813 w 1215"/>
                <a:gd name="T7" fmla="*/ 4 h 110"/>
                <a:gd name="T8" fmla="*/ 877 w 1215"/>
                <a:gd name="T9" fmla="*/ 5 h 110"/>
                <a:gd name="T10" fmla="*/ 939 w 1215"/>
                <a:gd name="T11" fmla="*/ 9 h 110"/>
                <a:gd name="T12" fmla="*/ 995 w 1215"/>
                <a:gd name="T13" fmla="*/ 13 h 110"/>
                <a:gd name="T14" fmla="*/ 1046 w 1215"/>
                <a:gd name="T15" fmla="*/ 17 h 110"/>
                <a:gd name="T16" fmla="*/ 1092 w 1215"/>
                <a:gd name="T17" fmla="*/ 22 h 110"/>
                <a:gd name="T18" fmla="*/ 1131 w 1215"/>
                <a:gd name="T19" fmla="*/ 28 h 110"/>
                <a:gd name="T20" fmla="*/ 1164 w 1215"/>
                <a:gd name="T21" fmla="*/ 33 h 110"/>
                <a:gd name="T22" fmla="*/ 1189 w 1215"/>
                <a:gd name="T23" fmla="*/ 39 h 110"/>
                <a:gd name="T24" fmla="*/ 1206 w 1215"/>
                <a:gd name="T25" fmla="*/ 46 h 110"/>
                <a:gd name="T26" fmla="*/ 1215 w 1215"/>
                <a:gd name="T27" fmla="*/ 52 h 110"/>
                <a:gd name="T28" fmla="*/ 1215 w 1215"/>
                <a:gd name="T29" fmla="*/ 59 h 110"/>
                <a:gd name="T30" fmla="*/ 1205 w 1215"/>
                <a:gd name="T31" fmla="*/ 66 h 110"/>
                <a:gd name="T32" fmla="*/ 1186 w 1215"/>
                <a:gd name="T33" fmla="*/ 72 h 110"/>
                <a:gd name="T34" fmla="*/ 1159 w 1215"/>
                <a:gd name="T35" fmla="*/ 79 h 110"/>
                <a:gd name="T36" fmla="*/ 1123 w 1215"/>
                <a:gd name="T37" fmla="*/ 85 h 110"/>
                <a:gd name="T38" fmla="*/ 1080 w 1215"/>
                <a:gd name="T39" fmla="*/ 90 h 110"/>
                <a:gd name="T40" fmla="*/ 1029 w 1215"/>
                <a:gd name="T41" fmla="*/ 96 h 110"/>
                <a:gd name="T42" fmla="*/ 973 w 1215"/>
                <a:gd name="T43" fmla="*/ 100 h 110"/>
                <a:gd name="T44" fmla="*/ 911 w 1215"/>
                <a:gd name="T45" fmla="*/ 104 h 110"/>
                <a:gd name="T46" fmla="*/ 843 w 1215"/>
                <a:gd name="T47" fmla="*/ 106 h 110"/>
                <a:gd name="T48" fmla="*/ 771 w 1215"/>
                <a:gd name="T49" fmla="*/ 107 h 110"/>
                <a:gd name="T50" fmla="*/ 695 w 1215"/>
                <a:gd name="T51" fmla="*/ 109 h 110"/>
                <a:gd name="T52" fmla="*/ 615 w 1215"/>
                <a:gd name="T53" fmla="*/ 110 h 110"/>
                <a:gd name="T54" fmla="*/ 535 w 1215"/>
                <a:gd name="T55" fmla="*/ 109 h 110"/>
                <a:gd name="T56" fmla="*/ 459 w 1215"/>
                <a:gd name="T57" fmla="*/ 107 h 110"/>
                <a:gd name="T58" fmla="*/ 386 w 1215"/>
                <a:gd name="T59" fmla="*/ 106 h 110"/>
                <a:gd name="T60" fmla="*/ 317 w 1215"/>
                <a:gd name="T61" fmla="*/ 104 h 110"/>
                <a:gd name="T62" fmla="*/ 255 w 1215"/>
                <a:gd name="T63" fmla="*/ 100 h 110"/>
                <a:gd name="T64" fmla="*/ 197 w 1215"/>
                <a:gd name="T65" fmla="*/ 96 h 110"/>
                <a:gd name="T66" fmla="*/ 146 w 1215"/>
                <a:gd name="T67" fmla="*/ 90 h 110"/>
                <a:gd name="T68" fmla="*/ 101 w 1215"/>
                <a:gd name="T69" fmla="*/ 85 h 110"/>
                <a:gd name="T70" fmla="*/ 65 w 1215"/>
                <a:gd name="T71" fmla="*/ 79 h 110"/>
                <a:gd name="T72" fmla="*/ 34 w 1215"/>
                <a:gd name="T73" fmla="*/ 72 h 110"/>
                <a:gd name="T74" fmla="*/ 15 w 1215"/>
                <a:gd name="T75" fmla="*/ 66 h 110"/>
                <a:gd name="T76" fmla="*/ 3 w 1215"/>
                <a:gd name="T77" fmla="*/ 59 h 110"/>
                <a:gd name="T78" fmla="*/ 0 w 1215"/>
                <a:gd name="T79" fmla="*/ 52 h 110"/>
                <a:gd name="T80" fmla="*/ 8 w 1215"/>
                <a:gd name="T81" fmla="*/ 46 h 110"/>
                <a:gd name="T82" fmla="*/ 24 w 1215"/>
                <a:gd name="T83" fmla="*/ 39 h 110"/>
                <a:gd name="T84" fmla="*/ 47 w 1215"/>
                <a:gd name="T85" fmla="*/ 33 h 110"/>
                <a:gd name="T86" fmla="*/ 79 w 1215"/>
                <a:gd name="T87" fmla="*/ 28 h 110"/>
                <a:gd name="T88" fmla="*/ 117 w 1215"/>
                <a:gd name="T89" fmla="*/ 22 h 110"/>
                <a:gd name="T90" fmla="*/ 161 w 1215"/>
                <a:gd name="T91" fmla="*/ 17 h 110"/>
                <a:gd name="T92" fmla="*/ 211 w 1215"/>
                <a:gd name="T93" fmla="*/ 13 h 110"/>
                <a:gd name="T94" fmla="*/ 266 w 1215"/>
                <a:gd name="T95" fmla="*/ 9 h 110"/>
                <a:gd name="T96" fmla="*/ 327 w 1215"/>
                <a:gd name="T97" fmla="*/ 5 h 110"/>
                <a:gd name="T98" fmla="*/ 391 w 1215"/>
                <a:gd name="T99" fmla="*/ 4 h 110"/>
                <a:gd name="T100" fmla="*/ 459 w 1215"/>
                <a:gd name="T101" fmla="*/ 1 h 110"/>
                <a:gd name="T102" fmla="*/ 528 w 1215"/>
                <a:gd name="T103" fmla="*/ 0 h 110"/>
                <a:gd name="T104" fmla="*/ 602 w 1215"/>
                <a:gd name="T105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15" h="110">
                  <a:moveTo>
                    <a:pt x="602" y="0"/>
                  </a:moveTo>
                  <a:lnTo>
                    <a:pt x="674" y="0"/>
                  </a:lnTo>
                  <a:lnTo>
                    <a:pt x="745" y="1"/>
                  </a:lnTo>
                  <a:lnTo>
                    <a:pt x="813" y="4"/>
                  </a:lnTo>
                  <a:lnTo>
                    <a:pt x="877" y="5"/>
                  </a:lnTo>
                  <a:lnTo>
                    <a:pt x="939" y="9"/>
                  </a:lnTo>
                  <a:lnTo>
                    <a:pt x="995" y="13"/>
                  </a:lnTo>
                  <a:lnTo>
                    <a:pt x="1046" y="17"/>
                  </a:lnTo>
                  <a:lnTo>
                    <a:pt x="1092" y="22"/>
                  </a:lnTo>
                  <a:lnTo>
                    <a:pt x="1131" y="28"/>
                  </a:lnTo>
                  <a:lnTo>
                    <a:pt x="1164" y="33"/>
                  </a:lnTo>
                  <a:lnTo>
                    <a:pt x="1189" y="39"/>
                  </a:lnTo>
                  <a:lnTo>
                    <a:pt x="1206" y="46"/>
                  </a:lnTo>
                  <a:lnTo>
                    <a:pt x="1215" y="52"/>
                  </a:lnTo>
                  <a:lnTo>
                    <a:pt x="1215" y="59"/>
                  </a:lnTo>
                  <a:lnTo>
                    <a:pt x="1205" y="66"/>
                  </a:lnTo>
                  <a:lnTo>
                    <a:pt x="1186" y="72"/>
                  </a:lnTo>
                  <a:lnTo>
                    <a:pt x="1159" y="79"/>
                  </a:lnTo>
                  <a:lnTo>
                    <a:pt x="1123" y="85"/>
                  </a:lnTo>
                  <a:lnTo>
                    <a:pt x="1080" y="90"/>
                  </a:lnTo>
                  <a:lnTo>
                    <a:pt x="1029" y="96"/>
                  </a:lnTo>
                  <a:lnTo>
                    <a:pt x="973" y="100"/>
                  </a:lnTo>
                  <a:lnTo>
                    <a:pt x="911" y="104"/>
                  </a:lnTo>
                  <a:lnTo>
                    <a:pt x="843" y="106"/>
                  </a:lnTo>
                  <a:lnTo>
                    <a:pt x="771" y="107"/>
                  </a:lnTo>
                  <a:lnTo>
                    <a:pt x="695" y="109"/>
                  </a:lnTo>
                  <a:lnTo>
                    <a:pt x="615" y="110"/>
                  </a:lnTo>
                  <a:lnTo>
                    <a:pt x="535" y="109"/>
                  </a:lnTo>
                  <a:lnTo>
                    <a:pt x="459" y="107"/>
                  </a:lnTo>
                  <a:lnTo>
                    <a:pt x="386" y="106"/>
                  </a:lnTo>
                  <a:lnTo>
                    <a:pt x="317" y="104"/>
                  </a:lnTo>
                  <a:lnTo>
                    <a:pt x="255" y="100"/>
                  </a:lnTo>
                  <a:lnTo>
                    <a:pt x="197" y="96"/>
                  </a:lnTo>
                  <a:lnTo>
                    <a:pt x="146" y="90"/>
                  </a:lnTo>
                  <a:lnTo>
                    <a:pt x="101" y="85"/>
                  </a:lnTo>
                  <a:lnTo>
                    <a:pt x="65" y="79"/>
                  </a:lnTo>
                  <a:lnTo>
                    <a:pt x="34" y="72"/>
                  </a:lnTo>
                  <a:lnTo>
                    <a:pt x="15" y="66"/>
                  </a:lnTo>
                  <a:lnTo>
                    <a:pt x="3" y="59"/>
                  </a:lnTo>
                  <a:lnTo>
                    <a:pt x="0" y="52"/>
                  </a:lnTo>
                  <a:lnTo>
                    <a:pt x="8" y="46"/>
                  </a:lnTo>
                  <a:lnTo>
                    <a:pt x="24" y="39"/>
                  </a:lnTo>
                  <a:lnTo>
                    <a:pt x="47" y="33"/>
                  </a:lnTo>
                  <a:lnTo>
                    <a:pt x="79" y="28"/>
                  </a:lnTo>
                  <a:lnTo>
                    <a:pt x="117" y="22"/>
                  </a:lnTo>
                  <a:lnTo>
                    <a:pt x="161" y="17"/>
                  </a:lnTo>
                  <a:lnTo>
                    <a:pt x="211" y="13"/>
                  </a:lnTo>
                  <a:lnTo>
                    <a:pt x="266" y="9"/>
                  </a:lnTo>
                  <a:lnTo>
                    <a:pt x="327" y="5"/>
                  </a:lnTo>
                  <a:lnTo>
                    <a:pt x="391" y="4"/>
                  </a:lnTo>
                  <a:lnTo>
                    <a:pt x="459" y="1"/>
                  </a:lnTo>
                  <a:lnTo>
                    <a:pt x="528" y="0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9" name="Freeform 40"/>
            <p:cNvSpPr>
              <a:spLocks/>
            </p:cNvSpPr>
            <p:nvPr/>
          </p:nvSpPr>
          <p:spPr bwMode="auto">
            <a:xfrm>
              <a:off x="5662613" y="5229906"/>
              <a:ext cx="866775" cy="79375"/>
            </a:xfrm>
            <a:custGeom>
              <a:avLst/>
              <a:gdLst>
                <a:gd name="T0" fmla="*/ 270 w 546"/>
                <a:gd name="T1" fmla="*/ 0 h 50"/>
                <a:gd name="T2" fmla="*/ 318 w 546"/>
                <a:gd name="T3" fmla="*/ 0 h 50"/>
                <a:gd name="T4" fmla="*/ 363 w 546"/>
                <a:gd name="T5" fmla="*/ 1 h 50"/>
                <a:gd name="T6" fmla="*/ 405 w 546"/>
                <a:gd name="T7" fmla="*/ 4 h 50"/>
                <a:gd name="T8" fmla="*/ 443 w 546"/>
                <a:gd name="T9" fmla="*/ 5 h 50"/>
                <a:gd name="T10" fmla="*/ 477 w 546"/>
                <a:gd name="T11" fmla="*/ 9 h 50"/>
                <a:gd name="T12" fmla="*/ 505 w 546"/>
                <a:gd name="T13" fmla="*/ 12 h 50"/>
                <a:gd name="T14" fmla="*/ 526 w 546"/>
                <a:gd name="T15" fmla="*/ 16 h 50"/>
                <a:gd name="T16" fmla="*/ 540 w 546"/>
                <a:gd name="T17" fmla="*/ 20 h 50"/>
                <a:gd name="T18" fmla="*/ 546 w 546"/>
                <a:gd name="T19" fmla="*/ 25 h 50"/>
                <a:gd name="T20" fmla="*/ 543 w 546"/>
                <a:gd name="T21" fmla="*/ 29 h 50"/>
                <a:gd name="T22" fmla="*/ 531 w 546"/>
                <a:gd name="T23" fmla="*/ 33 h 50"/>
                <a:gd name="T24" fmla="*/ 513 w 546"/>
                <a:gd name="T25" fmla="*/ 37 h 50"/>
                <a:gd name="T26" fmla="*/ 487 w 546"/>
                <a:gd name="T27" fmla="*/ 40 h 50"/>
                <a:gd name="T28" fmla="*/ 454 w 546"/>
                <a:gd name="T29" fmla="*/ 43 h 50"/>
                <a:gd name="T30" fmla="*/ 416 w 546"/>
                <a:gd name="T31" fmla="*/ 46 h 50"/>
                <a:gd name="T32" fmla="*/ 373 w 546"/>
                <a:gd name="T33" fmla="*/ 48 h 50"/>
                <a:gd name="T34" fmla="*/ 325 w 546"/>
                <a:gd name="T35" fmla="*/ 48 h 50"/>
                <a:gd name="T36" fmla="*/ 276 w 546"/>
                <a:gd name="T37" fmla="*/ 50 h 50"/>
                <a:gd name="T38" fmla="*/ 226 w 546"/>
                <a:gd name="T39" fmla="*/ 48 h 50"/>
                <a:gd name="T40" fmla="*/ 179 w 546"/>
                <a:gd name="T41" fmla="*/ 48 h 50"/>
                <a:gd name="T42" fmla="*/ 135 w 546"/>
                <a:gd name="T43" fmla="*/ 46 h 50"/>
                <a:gd name="T44" fmla="*/ 97 w 546"/>
                <a:gd name="T45" fmla="*/ 43 h 50"/>
                <a:gd name="T46" fmla="*/ 63 w 546"/>
                <a:gd name="T47" fmla="*/ 40 h 50"/>
                <a:gd name="T48" fmla="*/ 37 w 546"/>
                <a:gd name="T49" fmla="*/ 37 h 50"/>
                <a:gd name="T50" fmla="*/ 16 w 546"/>
                <a:gd name="T51" fmla="*/ 33 h 50"/>
                <a:gd name="T52" fmla="*/ 4 w 546"/>
                <a:gd name="T53" fmla="*/ 29 h 50"/>
                <a:gd name="T54" fmla="*/ 0 w 546"/>
                <a:gd name="T55" fmla="*/ 25 h 50"/>
                <a:gd name="T56" fmla="*/ 6 w 546"/>
                <a:gd name="T57" fmla="*/ 20 h 50"/>
                <a:gd name="T58" fmla="*/ 17 w 546"/>
                <a:gd name="T59" fmla="*/ 16 h 50"/>
                <a:gd name="T60" fmla="*/ 38 w 546"/>
                <a:gd name="T61" fmla="*/ 12 h 50"/>
                <a:gd name="T62" fmla="*/ 65 w 546"/>
                <a:gd name="T63" fmla="*/ 9 h 50"/>
                <a:gd name="T64" fmla="*/ 97 w 546"/>
                <a:gd name="T65" fmla="*/ 5 h 50"/>
                <a:gd name="T66" fmla="*/ 135 w 546"/>
                <a:gd name="T67" fmla="*/ 4 h 50"/>
                <a:gd name="T68" fmla="*/ 176 w 546"/>
                <a:gd name="T69" fmla="*/ 1 h 50"/>
                <a:gd name="T70" fmla="*/ 222 w 546"/>
                <a:gd name="T71" fmla="*/ 0 h 50"/>
                <a:gd name="T72" fmla="*/ 270 w 546"/>
                <a:gd name="T7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" h="50">
                  <a:moveTo>
                    <a:pt x="270" y="0"/>
                  </a:moveTo>
                  <a:lnTo>
                    <a:pt x="318" y="0"/>
                  </a:lnTo>
                  <a:lnTo>
                    <a:pt x="363" y="1"/>
                  </a:lnTo>
                  <a:lnTo>
                    <a:pt x="405" y="4"/>
                  </a:lnTo>
                  <a:lnTo>
                    <a:pt x="443" y="5"/>
                  </a:lnTo>
                  <a:lnTo>
                    <a:pt x="477" y="9"/>
                  </a:lnTo>
                  <a:lnTo>
                    <a:pt x="505" y="12"/>
                  </a:lnTo>
                  <a:lnTo>
                    <a:pt x="526" y="16"/>
                  </a:lnTo>
                  <a:lnTo>
                    <a:pt x="540" y="20"/>
                  </a:lnTo>
                  <a:lnTo>
                    <a:pt x="546" y="25"/>
                  </a:lnTo>
                  <a:lnTo>
                    <a:pt x="543" y="29"/>
                  </a:lnTo>
                  <a:lnTo>
                    <a:pt x="531" y="33"/>
                  </a:lnTo>
                  <a:lnTo>
                    <a:pt x="513" y="37"/>
                  </a:lnTo>
                  <a:lnTo>
                    <a:pt x="487" y="40"/>
                  </a:lnTo>
                  <a:lnTo>
                    <a:pt x="454" y="43"/>
                  </a:lnTo>
                  <a:lnTo>
                    <a:pt x="416" y="46"/>
                  </a:lnTo>
                  <a:lnTo>
                    <a:pt x="373" y="48"/>
                  </a:lnTo>
                  <a:lnTo>
                    <a:pt x="325" y="48"/>
                  </a:lnTo>
                  <a:lnTo>
                    <a:pt x="276" y="50"/>
                  </a:lnTo>
                  <a:lnTo>
                    <a:pt x="226" y="48"/>
                  </a:lnTo>
                  <a:lnTo>
                    <a:pt x="179" y="48"/>
                  </a:lnTo>
                  <a:lnTo>
                    <a:pt x="135" y="46"/>
                  </a:lnTo>
                  <a:lnTo>
                    <a:pt x="97" y="43"/>
                  </a:lnTo>
                  <a:lnTo>
                    <a:pt x="63" y="40"/>
                  </a:lnTo>
                  <a:lnTo>
                    <a:pt x="37" y="37"/>
                  </a:lnTo>
                  <a:lnTo>
                    <a:pt x="16" y="33"/>
                  </a:lnTo>
                  <a:lnTo>
                    <a:pt x="4" y="29"/>
                  </a:lnTo>
                  <a:lnTo>
                    <a:pt x="0" y="25"/>
                  </a:lnTo>
                  <a:lnTo>
                    <a:pt x="6" y="20"/>
                  </a:lnTo>
                  <a:lnTo>
                    <a:pt x="17" y="16"/>
                  </a:lnTo>
                  <a:lnTo>
                    <a:pt x="38" y="12"/>
                  </a:lnTo>
                  <a:lnTo>
                    <a:pt x="65" y="9"/>
                  </a:lnTo>
                  <a:lnTo>
                    <a:pt x="97" y="5"/>
                  </a:lnTo>
                  <a:lnTo>
                    <a:pt x="135" y="4"/>
                  </a:lnTo>
                  <a:lnTo>
                    <a:pt x="176" y="1"/>
                  </a:lnTo>
                  <a:lnTo>
                    <a:pt x="222" y="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CB1122"/>
            </a:solidFill>
            <a:ln w="0">
              <a:solidFill>
                <a:srgbClr val="CB1122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0" name="Rectangle 41"/>
            <p:cNvSpPr>
              <a:spLocks noChangeArrowheads="1"/>
            </p:cNvSpPr>
            <p:nvPr/>
          </p:nvSpPr>
          <p:spPr bwMode="auto">
            <a:xfrm>
              <a:off x="6027738" y="2559731"/>
              <a:ext cx="153988" cy="2389188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1" name="Freeform 42"/>
            <p:cNvSpPr>
              <a:spLocks/>
            </p:cNvSpPr>
            <p:nvPr/>
          </p:nvSpPr>
          <p:spPr bwMode="auto">
            <a:xfrm>
              <a:off x="6178551" y="2286681"/>
              <a:ext cx="306388" cy="744538"/>
            </a:xfrm>
            <a:custGeom>
              <a:avLst/>
              <a:gdLst>
                <a:gd name="T0" fmla="*/ 192 w 193"/>
                <a:gd name="T1" fmla="*/ 0 h 469"/>
                <a:gd name="T2" fmla="*/ 193 w 193"/>
                <a:gd name="T3" fmla="*/ 325 h 469"/>
                <a:gd name="T4" fmla="*/ 0 w 193"/>
                <a:gd name="T5" fmla="*/ 469 h 469"/>
                <a:gd name="T6" fmla="*/ 2 w 193"/>
                <a:gd name="T7" fmla="*/ 173 h 469"/>
                <a:gd name="T8" fmla="*/ 192 w 193"/>
                <a:gd name="T9" fmla="*/ 0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469">
                  <a:moveTo>
                    <a:pt x="192" y="0"/>
                  </a:moveTo>
                  <a:lnTo>
                    <a:pt x="193" y="325"/>
                  </a:lnTo>
                  <a:lnTo>
                    <a:pt x="0" y="469"/>
                  </a:lnTo>
                  <a:lnTo>
                    <a:pt x="2" y="173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8DD719"/>
            </a:solidFill>
            <a:ln w="0">
              <a:solidFill>
                <a:srgbClr val="8DD719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2" name="Freeform 43"/>
            <p:cNvSpPr>
              <a:spLocks/>
            </p:cNvSpPr>
            <p:nvPr/>
          </p:nvSpPr>
          <p:spPr bwMode="auto">
            <a:xfrm>
              <a:off x="5711826" y="2286681"/>
              <a:ext cx="315913" cy="744538"/>
            </a:xfrm>
            <a:custGeom>
              <a:avLst/>
              <a:gdLst>
                <a:gd name="T0" fmla="*/ 0 w 199"/>
                <a:gd name="T1" fmla="*/ 0 h 469"/>
                <a:gd name="T2" fmla="*/ 199 w 199"/>
                <a:gd name="T3" fmla="*/ 172 h 469"/>
                <a:gd name="T4" fmla="*/ 199 w 199"/>
                <a:gd name="T5" fmla="*/ 469 h 469"/>
                <a:gd name="T6" fmla="*/ 5 w 199"/>
                <a:gd name="T7" fmla="*/ 324 h 469"/>
                <a:gd name="T8" fmla="*/ 0 w 199"/>
                <a:gd name="T9" fmla="*/ 0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469">
                  <a:moveTo>
                    <a:pt x="0" y="0"/>
                  </a:moveTo>
                  <a:lnTo>
                    <a:pt x="199" y="172"/>
                  </a:lnTo>
                  <a:lnTo>
                    <a:pt x="199" y="469"/>
                  </a:lnTo>
                  <a:lnTo>
                    <a:pt x="5" y="3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C110"/>
            </a:solidFill>
            <a:ln w="0">
              <a:solidFill>
                <a:srgbClr val="76C11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3" name="Freeform 44"/>
            <p:cNvSpPr>
              <a:spLocks/>
            </p:cNvSpPr>
            <p:nvPr/>
          </p:nvSpPr>
          <p:spPr bwMode="auto">
            <a:xfrm>
              <a:off x="6178551" y="2632756"/>
              <a:ext cx="306388" cy="257175"/>
            </a:xfrm>
            <a:custGeom>
              <a:avLst/>
              <a:gdLst>
                <a:gd name="T0" fmla="*/ 192 w 193"/>
                <a:gd name="T1" fmla="*/ 0 h 162"/>
                <a:gd name="T2" fmla="*/ 193 w 193"/>
                <a:gd name="T3" fmla="*/ 17 h 162"/>
                <a:gd name="T4" fmla="*/ 0 w 193"/>
                <a:gd name="T5" fmla="*/ 162 h 162"/>
                <a:gd name="T6" fmla="*/ 0 w 193"/>
                <a:gd name="T7" fmla="*/ 146 h 162"/>
                <a:gd name="T8" fmla="*/ 192 w 193"/>
                <a:gd name="T9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62">
                  <a:moveTo>
                    <a:pt x="192" y="0"/>
                  </a:moveTo>
                  <a:lnTo>
                    <a:pt x="193" y="17"/>
                  </a:lnTo>
                  <a:lnTo>
                    <a:pt x="0" y="162"/>
                  </a:lnTo>
                  <a:lnTo>
                    <a:pt x="0" y="146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4" name="Freeform 45"/>
            <p:cNvSpPr>
              <a:spLocks/>
            </p:cNvSpPr>
            <p:nvPr/>
          </p:nvSpPr>
          <p:spPr bwMode="auto">
            <a:xfrm>
              <a:off x="6181726" y="2472418"/>
              <a:ext cx="301625" cy="255588"/>
            </a:xfrm>
            <a:custGeom>
              <a:avLst/>
              <a:gdLst>
                <a:gd name="T0" fmla="*/ 190 w 190"/>
                <a:gd name="T1" fmla="*/ 0 h 161"/>
                <a:gd name="T2" fmla="*/ 190 w 190"/>
                <a:gd name="T3" fmla="*/ 17 h 161"/>
                <a:gd name="T4" fmla="*/ 0 w 190"/>
                <a:gd name="T5" fmla="*/ 161 h 161"/>
                <a:gd name="T6" fmla="*/ 0 w 190"/>
                <a:gd name="T7" fmla="*/ 146 h 161"/>
                <a:gd name="T8" fmla="*/ 190 w 190"/>
                <a:gd name="T9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61">
                  <a:moveTo>
                    <a:pt x="190" y="0"/>
                  </a:moveTo>
                  <a:lnTo>
                    <a:pt x="190" y="17"/>
                  </a:lnTo>
                  <a:lnTo>
                    <a:pt x="0" y="161"/>
                  </a:lnTo>
                  <a:lnTo>
                    <a:pt x="0" y="146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5" name="Freeform 46"/>
            <p:cNvSpPr>
              <a:spLocks/>
            </p:cNvSpPr>
            <p:nvPr/>
          </p:nvSpPr>
          <p:spPr bwMode="auto">
            <a:xfrm>
              <a:off x="5713413" y="2440668"/>
              <a:ext cx="314325" cy="280988"/>
            </a:xfrm>
            <a:custGeom>
              <a:avLst/>
              <a:gdLst>
                <a:gd name="T0" fmla="*/ 0 w 198"/>
                <a:gd name="T1" fmla="*/ 0 h 177"/>
                <a:gd name="T2" fmla="*/ 198 w 198"/>
                <a:gd name="T3" fmla="*/ 160 h 177"/>
                <a:gd name="T4" fmla="*/ 198 w 198"/>
                <a:gd name="T5" fmla="*/ 177 h 177"/>
                <a:gd name="T6" fmla="*/ 0 w 198"/>
                <a:gd name="T7" fmla="*/ 16 h 177"/>
                <a:gd name="T8" fmla="*/ 0 w 198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177">
                  <a:moveTo>
                    <a:pt x="0" y="0"/>
                  </a:moveTo>
                  <a:lnTo>
                    <a:pt x="198" y="160"/>
                  </a:lnTo>
                  <a:lnTo>
                    <a:pt x="198" y="177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6" name="Freeform 47"/>
            <p:cNvSpPr>
              <a:spLocks/>
            </p:cNvSpPr>
            <p:nvPr/>
          </p:nvSpPr>
          <p:spPr bwMode="auto">
            <a:xfrm>
              <a:off x="5718176" y="2626406"/>
              <a:ext cx="309563" cy="277813"/>
            </a:xfrm>
            <a:custGeom>
              <a:avLst/>
              <a:gdLst>
                <a:gd name="T0" fmla="*/ 0 w 195"/>
                <a:gd name="T1" fmla="*/ 0 h 175"/>
                <a:gd name="T2" fmla="*/ 195 w 195"/>
                <a:gd name="T3" fmla="*/ 158 h 175"/>
                <a:gd name="T4" fmla="*/ 195 w 195"/>
                <a:gd name="T5" fmla="*/ 175 h 175"/>
                <a:gd name="T6" fmla="*/ 0 w 195"/>
                <a:gd name="T7" fmla="*/ 15 h 175"/>
                <a:gd name="T8" fmla="*/ 0 w 195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" h="175">
                  <a:moveTo>
                    <a:pt x="0" y="0"/>
                  </a:moveTo>
                  <a:lnTo>
                    <a:pt x="195" y="158"/>
                  </a:lnTo>
                  <a:lnTo>
                    <a:pt x="195" y="175"/>
                  </a:lnTo>
                  <a:lnTo>
                    <a:pt x="0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7" name="Freeform 48"/>
            <p:cNvSpPr>
              <a:spLocks/>
            </p:cNvSpPr>
            <p:nvPr/>
          </p:nvSpPr>
          <p:spPr bwMode="auto">
            <a:xfrm>
              <a:off x="6096001" y="4706031"/>
              <a:ext cx="252413" cy="563563"/>
            </a:xfrm>
            <a:custGeom>
              <a:avLst/>
              <a:gdLst>
                <a:gd name="T0" fmla="*/ 159 w 159"/>
                <a:gd name="T1" fmla="*/ 0 h 355"/>
                <a:gd name="T2" fmla="*/ 1 w 159"/>
                <a:gd name="T3" fmla="*/ 355 h 355"/>
                <a:gd name="T4" fmla="*/ 0 w 159"/>
                <a:gd name="T5" fmla="*/ 39 h 355"/>
                <a:gd name="T6" fmla="*/ 159 w 159"/>
                <a:gd name="T7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355">
                  <a:moveTo>
                    <a:pt x="159" y="0"/>
                  </a:moveTo>
                  <a:lnTo>
                    <a:pt x="1" y="355"/>
                  </a:lnTo>
                  <a:lnTo>
                    <a:pt x="0" y="3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8DD719"/>
            </a:solidFill>
            <a:ln w="0">
              <a:solidFill>
                <a:srgbClr val="8DD719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8" name="Freeform 49"/>
            <p:cNvSpPr>
              <a:spLocks/>
            </p:cNvSpPr>
            <p:nvPr/>
          </p:nvSpPr>
          <p:spPr bwMode="auto">
            <a:xfrm>
              <a:off x="5834063" y="4710793"/>
              <a:ext cx="263525" cy="558800"/>
            </a:xfrm>
            <a:custGeom>
              <a:avLst/>
              <a:gdLst>
                <a:gd name="T0" fmla="*/ 0 w 166"/>
                <a:gd name="T1" fmla="*/ 0 h 352"/>
                <a:gd name="T2" fmla="*/ 165 w 166"/>
                <a:gd name="T3" fmla="*/ 36 h 352"/>
                <a:gd name="T4" fmla="*/ 166 w 166"/>
                <a:gd name="T5" fmla="*/ 352 h 352"/>
                <a:gd name="T6" fmla="*/ 0 w 166"/>
                <a:gd name="T7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352">
                  <a:moveTo>
                    <a:pt x="0" y="0"/>
                  </a:moveTo>
                  <a:lnTo>
                    <a:pt x="165" y="36"/>
                  </a:lnTo>
                  <a:lnTo>
                    <a:pt x="166" y="3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C110"/>
            </a:solidFill>
            <a:ln w="0">
              <a:solidFill>
                <a:srgbClr val="76C11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9" name="Freeform 50"/>
            <p:cNvSpPr>
              <a:spLocks/>
            </p:cNvSpPr>
            <p:nvPr/>
          </p:nvSpPr>
          <p:spPr bwMode="auto">
            <a:xfrm>
              <a:off x="6423026" y="3609068"/>
              <a:ext cx="1517650" cy="1516063"/>
            </a:xfrm>
            <a:custGeom>
              <a:avLst/>
              <a:gdLst>
                <a:gd name="T0" fmla="*/ 899 w 956"/>
                <a:gd name="T1" fmla="*/ 0 h 955"/>
                <a:gd name="T2" fmla="*/ 956 w 956"/>
                <a:gd name="T3" fmla="*/ 57 h 955"/>
                <a:gd name="T4" fmla="*/ 59 w 956"/>
                <a:gd name="T5" fmla="*/ 955 h 955"/>
                <a:gd name="T6" fmla="*/ 0 w 956"/>
                <a:gd name="T7" fmla="*/ 898 h 955"/>
                <a:gd name="T8" fmla="*/ 899 w 956"/>
                <a:gd name="T9" fmla="*/ 0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6" h="955">
                  <a:moveTo>
                    <a:pt x="899" y="0"/>
                  </a:moveTo>
                  <a:lnTo>
                    <a:pt x="956" y="57"/>
                  </a:lnTo>
                  <a:lnTo>
                    <a:pt x="59" y="955"/>
                  </a:lnTo>
                  <a:lnTo>
                    <a:pt x="0" y="898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0" name="Freeform 51"/>
            <p:cNvSpPr>
              <a:spLocks/>
            </p:cNvSpPr>
            <p:nvPr/>
          </p:nvSpPr>
          <p:spPr bwMode="auto">
            <a:xfrm>
              <a:off x="7659688" y="3699556"/>
              <a:ext cx="623888" cy="327025"/>
            </a:xfrm>
            <a:custGeom>
              <a:avLst/>
              <a:gdLst>
                <a:gd name="T0" fmla="*/ 177 w 393"/>
                <a:gd name="T1" fmla="*/ 0 h 206"/>
                <a:gd name="T2" fmla="*/ 393 w 393"/>
                <a:gd name="T3" fmla="*/ 12 h 206"/>
                <a:gd name="T4" fmla="*/ 201 w 393"/>
                <a:gd name="T5" fmla="*/ 206 h 206"/>
                <a:gd name="T6" fmla="*/ 0 w 393"/>
                <a:gd name="T7" fmla="*/ 177 h 206"/>
                <a:gd name="T8" fmla="*/ 177 w 393"/>
                <a:gd name="T9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206">
                  <a:moveTo>
                    <a:pt x="177" y="0"/>
                  </a:moveTo>
                  <a:lnTo>
                    <a:pt x="393" y="12"/>
                  </a:lnTo>
                  <a:lnTo>
                    <a:pt x="201" y="206"/>
                  </a:lnTo>
                  <a:lnTo>
                    <a:pt x="0" y="177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8DD719"/>
            </a:solidFill>
            <a:ln w="0">
              <a:solidFill>
                <a:srgbClr val="8DD719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1" name="Freeform 52"/>
            <p:cNvSpPr>
              <a:spLocks/>
            </p:cNvSpPr>
            <p:nvPr/>
          </p:nvSpPr>
          <p:spPr bwMode="auto">
            <a:xfrm>
              <a:off x="7523163" y="3258231"/>
              <a:ext cx="327025" cy="631825"/>
            </a:xfrm>
            <a:custGeom>
              <a:avLst/>
              <a:gdLst>
                <a:gd name="T0" fmla="*/ 190 w 206"/>
                <a:gd name="T1" fmla="*/ 0 h 398"/>
                <a:gd name="T2" fmla="*/ 206 w 206"/>
                <a:gd name="T3" fmla="*/ 221 h 398"/>
                <a:gd name="T4" fmla="*/ 29 w 206"/>
                <a:gd name="T5" fmla="*/ 398 h 398"/>
                <a:gd name="T6" fmla="*/ 0 w 206"/>
                <a:gd name="T7" fmla="*/ 196 h 398"/>
                <a:gd name="T8" fmla="*/ 190 w 206"/>
                <a:gd name="T9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398">
                  <a:moveTo>
                    <a:pt x="190" y="0"/>
                  </a:moveTo>
                  <a:lnTo>
                    <a:pt x="206" y="221"/>
                  </a:lnTo>
                  <a:lnTo>
                    <a:pt x="29" y="398"/>
                  </a:lnTo>
                  <a:lnTo>
                    <a:pt x="0" y="196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76C110"/>
            </a:solidFill>
            <a:ln w="0">
              <a:solidFill>
                <a:srgbClr val="76C11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2" name="Freeform 53"/>
            <p:cNvSpPr>
              <a:spLocks/>
            </p:cNvSpPr>
            <p:nvPr/>
          </p:nvSpPr>
          <p:spPr bwMode="auto">
            <a:xfrm>
              <a:off x="7745413" y="3880531"/>
              <a:ext cx="334963" cy="58738"/>
            </a:xfrm>
            <a:custGeom>
              <a:avLst/>
              <a:gdLst>
                <a:gd name="T0" fmla="*/ 9 w 211"/>
                <a:gd name="T1" fmla="*/ 0 h 37"/>
                <a:gd name="T2" fmla="*/ 211 w 211"/>
                <a:gd name="T3" fmla="*/ 28 h 37"/>
                <a:gd name="T4" fmla="*/ 201 w 211"/>
                <a:gd name="T5" fmla="*/ 37 h 37"/>
                <a:gd name="T6" fmla="*/ 0 w 211"/>
                <a:gd name="T7" fmla="*/ 11 h 37"/>
                <a:gd name="T8" fmla="*/ 9 w 211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37">
                  <a:moveTo>
                    <a:pt x="9" y="0"/>
                  </a:moveTo>
                  <a:lnTo>
                    <a:pt x="211" y="28"/>
                  </a:lnTo>
                  <a:lnTo>
                    <a:pt x="201" y="37"/>
                  </a:lnTo>
                  <a:lnTo>
                    <a:pt x="0" y="1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3" name="Freeform 54"/>
            <p:cNvSpPr>
              <a:spLocks/>
            </p:cNvSpPr>
            <p:nvPr/>
          </p:nvSpPr>
          <p:spPr bwMode="auto">
            <a:xfrm>
              <a:off x="7840663" y="3786868"/>
              <a:ext cx="333375" cy="58738"/>
            </a:xfrm>
            <a:custGeom>
              <a:avLst/>
              <a:gdLst>
                <a:gd name="T0" fmla="*/ 10 w 210"/>
                <a:gd name="T1" fmla="*/ 0 h 37"/>
                <a:gd name="T2" fmla="*/ 210 w 210"/>
                <a:gd name="T3" fmla="*/ 27 h 37"/>
                <a:gd name="T4" fmla="*/ 201 w 210"/>
                <a:gd name="T5" fmla="*/ 37 h 37"/>
                <a:gd name="T6" fmla="*/ 0 w 210"/>
                <a:gd name="T7" fmla="*/ 10 h 37"/>
                <a:gd name="T8" fmla="*/ 10 w 210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37">
                  <a:moveTo>
                    <a:pt x="10" y="0"/>
                  </a:moveTo>
                  <a:lnTo>
                    <a:pt x="210" y="27"/>
                  </a:lnTo>
                  <a:lnTo>
                    <a:pt x="201" y="37"/>
                  </a:lnTo>
                  <a:lnTo>
                    <a:pt x="0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4" name="Freeform 55"/>
            <p:cNvSpPr>
              <a:spLocks/>
            </p:cNvSpPr>
            <p:nvPr/>
          </p:nvSpPr>
          <p:spPr bwMode="auto">
            <a:xfrm>
              <a:off x="7718426" y="3350306"/>
              <a:ext cx="52388" cy="355600"/>
            </a:xfrm>
            <a:custGeom>
              <a:avLst/>
              <a:gdLst>
                <a:gd name="T0" fmla="*/ 11 w 33"/>
                <a:gd name="T1" fmla="*/ 0 h 224"/>
                <a:gd name="T2" fmla="*/ 33 w 33"/>
                <a:gd name="T3" fmla="*/ 214 h 224"/>
                <a:gd name="T4" fmla="*/ 22 w 33"/>
                <a:gd name="T5" fmla="*/ 224 h 224"/>
                <a:gd name="T6" fmla="*/ 0 w 33"/>
                <a:gd name="T7" fmla="*/ 11 h 224"/>
                <a:gd name="T8" fmla="*/ 11 w 33"/>
                <a:gd name="T9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24">
                  <a:moveTo>
                    <a:pt x="11" y="0"/>
                  </a:moveTo>
                  <a:lnTo>
                    <a:pt x="33" y="214"/>
                  </a:lnTo>
                  <a:lnTo>
                    <a:pt x="22" y="224"/>
                  </a:lnTo>
                  <a:lnTo>
                    <a:pt x="0" y="1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5" name="Freeform 56"/>
            <p:cNvSpPr>
              <a:spLocks/>
            </p:cNvSpPr>
            <p:nvPr/>
          </p:nvSpPr>
          <p:spPr bwMode="auto">
            <a:xfrm>
              <a:off x="7612063" y="3463018"/>
              <a:ext cx="47625" cy="350838"/>
            </a:xfrm>
            <a:custGeom>
              <a:avLst/>
              <a:gdLst>
                <a:gd name="T0" fmla="*/ 8 w 30"/>
                <a:gd name="T1" fmla="*/ 0 h 221"/>
                <a:gd name="T2" fmla="*/ 30 w 30"/>
                <a:gd name="T3" fmla="*/ 211 h 221"/>
                <a:gd name="T4" fmla="*/ 21 w 30"/>
                <a:gd name="T5" fmla="*/ 221 h 221"/>
                <a:gd name="T6" fmla="*/ 0 w 30"/>
                <a:gd name="T7" fmla="*/ 9 h 221"/>
                <a:gd name="T8" fmla="*/ 8 w 30"/>
                <a:gd name="T9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21">
                  <a:moveTo>
                    <a:pt x="8" y="0"/>
                  </a:moveTo>
                  <a:lnTo>
                    <a:pt x="30" y="211"/>
                  </a:lnTo>
                  <a:lnTo>
                    <a:pt x="21" y="221"/>
                  </a:lnTo>
                  <a:lnTo>
                    <a:pt x="0" y="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6" name="Freeform 57"/>
            <p:cNvSpPr>
              <a:spLocks/>
            </p:cNvSpPr>
            <p:nvPr/>
          </p:nvSpPr>
          <p:spPr bwMode="auto">
            <a:xfrm>
              <a:off x="6275388" y="4967968"/>
              <a:ext cx="484188" cy="301625"/>
            </a:xfrm>
            <a:custGeom>
              <a:avLst/>
              <a:gdLst>
                <a:gd name="T0" fmla="*/ 187 w 305"/>
                <a:gd name="T1" fmla="*/ 0 h 190"/>
                <a:gd name="T2" fmla="*/ 305 w 305"/>
                <a:gd name="T3" fmla="*/ 71 h 190"/>
                <a:gd name="T4" fmla="*/ 0 w 305"/>
                <a:gd name="T5" fmla="*/ 190 h 190"/>
                <a:gd name="T6" fmla="*/ 187 w 305"/>
                <a:gd name="T7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5" h="190">
                  <a:moveTo>
                    <a:pt x="187" y="0"/>
                  </a:moveTo>
                  <a:lnTo>
                    <a:pt x="305" y="71"/>
                  </a:lnTo>
                  <a:lnTo>
                    <a:pt x="0" y="190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8DD719"/>
            </a:solidFill>
            <a:ln w="0">
              <a:solidFill>
                <a:srgbClr val="8DD719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7" name="Freeform 58"/>
            <p:cNvSpPr>
              <a:spLocks/>
            </p:cNvSpPr>
            <p:nvPr/>
          </p:nvSpPr>
          <p:spPr bwMode="auto">
            <a:xfrm>
              <a:off x="6275388" y="4777468"/>
              <a:ext cx="296863" cy="492125"/>
            </a:xfrm>
            <a:custGeom>
              <a:avLst/>
              <a:gdLst>
                <a:gd name="T0" fmla="*/ 111 w 187"/>
                <a:gd name="T1" fmla="*/ 0 h 310"/>
                <a:gd name="T2" fmla="*/ 187 w 187"/>
                <a:gd name="T3" fmla="*/ 120 h 310"/>
                <a:gd name="T4" fmla="*/ 0 w 187"/>
                <a:gd name="T5" fmla="*/ 310 h 310"/>
                <a:gd name="T6" fmla="*/ 111 w 187"/>
                <a:gd name="T7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310">
                  <a:moveTo>
                    <a:pt x="111" y="0"/>
                  </a:moveTo>
                  <a:lnTo>
                    <a:pt x="187" y="120"/>
                  </a:lnTo>
                  <a:lnTo>
                    <a:pt x="0" y="31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76C110"/>
            </a:solidFill>
            <a:ln w="0">
              <a:solidFill>
                <a:srgbClr val="76C11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8" name="Freeform 59"/>
            <p:cNvSpPr>
              <a:spLocks/>
            </p:cNvSpPr>
            <p:nvPr/>
          </p:nvSpPr>
          <p:spPr bwMode="auto">
            <a:xfrm>
              <a:off x="4240213" y="3601131"/>
              <a:ext cx="1516063" cy="1516063"/>
            </a:xfrm>
            <a:custGeom>
              <a:avLst/>
              <a:gdLst>
                <a:gd name="T0" fmla="*/ 58 w 955"/>
                <a:gd name="T1" fmla="*/ 0 h 955"/>
                <a:gd name="T2" fmla="*/ 955 w 955"/>
                <a:gd name="T3" fmla="*/ 898 h 955"/>
                <a:gd name="T4" fmla="*/ 898 w 955"/>
                <a:gd name="T5" fmla="*/ 955 h 955"/>
                <a:gd name="T6" fmla="*/ 0 w 955"/>
                <a:gd name="T7" fmla="*/ 57 h 955"/>
                <a:gd name="T8" fmla="*/ 58 w 955"/>
                <a:gd name="T9" fmla="*/ 0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5" h="955">
                  <a:moveTo>
                    <a:pt x="58" y="0"/>
                  </a:moveTo>
                  <a:lnTo>
                    <a:pt x="955" y="898"/>
                  </a:lnTo>
                  <a:lnTo>
                    <a:pt x="898" y="955"/>
                  </a:lnTo>
                  <a:lnTo>
                    <a:pt x="0" y="57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9" name="Freeform 60"/>
            <p:cNvSpPr>
              <a:spLocks/>
            </p:cNvSpPr>
            <p:nvPr/>
          </p:nvSpPr>
          <p:spPr bwMode="auto">
            <a:xfrm>
              <a:off x="3897313" y="3691618"/>
              <a:ext cx="623888" cy="327025"/>
            </a:xfrm>
            <a:custGeom>
              <a:avLst/>
              <a:gdLst>
                <a:gd name="T0" fmla="*/ 215 w 393"/>
                <a:gd name="T1" fmla="*/ 0 h 206"/>
                <a:gd name="T2" fmla="*/ 393 w 393"/>
                <a:gd name="T3" fmla="*/ 177 h 206"/>
                <a:gd name="T4" fmla="*/ 193 w 393"/>
                <a:gd name="T5" fmla="*/ 206 h 206"/>
                <a:gd name="T6" fmla="*/ 0 w 393"/>
                <a:gd name="T7" fmla="*/ 12 h 206"/>
                <a:gd name="T8" fmla="*/ 215 w 393"/>
                <a:gd name="T9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206">
                  <a:moveTo>
                    <a:pt x="215" y="0"/>
                  </a:moveTo>
                  <a:lnTo>
                    <a:pt x="393" y="177"/>
                  </a:lnTo>
                  <a:lnTo>
                    <a:pt x="193" y="206"/>
                  </a:lnTo>
                  <a:lnTo>
                    <a:pt x="0" y="1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76C110"/>
            </a:solidFill>
            <a:ln w="0">
              <a:solidFill>
                <a:srgbClr val="76C11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0" name="Freeform 61"/>
            <p:cNvSpPr>
              <a:spLocks/>
            </p:cNvSpPr>
            <p:nvPr/>
          </p:nvSpPr>
          <p:spPr bwMode="auto">
            <a:xfrm>
              <a:off x="4332288" y="3248706"/>
              <a:ext cx="323850" cy="631825"/>
            </a:xfrm>
            <a:custGeom>
              <a:avLst/>
              <a:gdLst>
                <a:gd name="T0" fmla="*/ 16 w 204"/>
                <a:gd name="T1" fmla="*/ 0 h 398"/>
                <a:gd name="T2" fmla="*/ 204 w 204"/>
                <a:gd name="T3" fmla="*/ 197 h 398"/>
                <a:gd name="T4" fmla="*/ 177 w 204"/>
                <a:gd name="T5" fmla="*/ 398 h 398"/>
                <a:gd name="T6" fmla="*/ 0 w 204"/>
                <a:gd name="T7" fmla="*/ 222 h 398"/>
                <a:gd name="T8" fmla="*/ 16 w 204"/>
                <a:gd name="T9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398">
                  <a:moveTo>
                    <a:pt x="16" y="0"/>
                  </a:moveTo>
                  <a:lnTo>
                    <a:pt x="204" y="197"/>
                  </a:lnTo>
                  <a:lnTo>
                    <a:pt x="177" y="398"/>
                  </a:lnTo>
                  <a:lnTo>
                    <a:pt x="0" y="22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8DD719"/>
            </a:solidFill>
            <a:ln w="0">
              <a:solidFill>
                <a:srgbClr val="8DD719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1" name="Freeform 62"/>
            <p:cNvSpPr>
              <a:spLocks/>
            </p:cNvSpPr>
            <p:nvPr/>
          </p:nvSpPr>
          <p:spPr bwMode="auto">
            <a:xfrm>
              <a:off x="4100513" y="3872593"/>
              <a:ext cx="334963" cy="60325"/>
            </a:xfrm>
            <a:custGeom>
              <a:avLst/>
              <a:gdLst>
                <a:gd name="T0" fmla="*/ 202 w 211"/>
                <a:gd name="T1" fmla="*/ 0 h 38"/>
                <a:gd name="T2" fmla="*/ 211 w 211"/>
                <a:gd name="T3" fmla="*/ 11 h 38"/>
                <a:gd name="T4" fmla="*/ 11 w 211"/>
                <a:gd name="T5" fmla="*/ 38 h 38"/>
                <a:gd name="T6" fmla="*/ 0 w 211"/>
                <a:gd name="T7" fmla="*/ 28 h 38"/>
                <a:gd name="T8" fmla="*/ 202 w 21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38">
                  <a:moveTo>
                    <a:pt x="202" y="0"/>
                  </a:moveTo>
                  <a:lnTo>
                    <a:pt x="211" y="11"/>
                  </a:lnTo>
                  <a:lnTo>
                    <a:pt x="11" y="38"/>
                  </a:lnTo>
                  <a:lnTo>
                    <a:pt x="0" y="28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2" name="Freeform 63"/>
            <p:cNvSpPr>
              <a:spLocks/>
            </p:cNvSpPr>
            <p:nvPr/>
          </p:nvSpPr>
          <p:spPr bwMode="auto">
            <a:xfrm>
              <a:off x="4006851" y="3778931"/>
              <a:ext cx="333375" cy="58738"/>
            </a:xfrm>
            <a:custGeom>
              <a:avLst/>
              <a:gdLst>
                <a:gd name="T0" fmla="*/ 201 w 210"/>
                <a:gd name="T1" fmla="*/ 0 h 37"/>
                <a:gd name="T2" fmla="*/ 210 w 210"/>
                <a:gd name="T3" fmla="*/ 9 h 37"/>
                <a:gd name="T4" fmla="*/ 10 w 210"/>
                <a:gd name="T5" fmla="*/ 37 h 37"/>
                <a:gd name="T6" fmla="*/ 0 w 210"/>
                <a:gd name="T7" fmla="*/ 26 h 37"/>
                <a:gd name="T8" fmla="*/ 201 w 210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37">
                  <a:moveTo>
                    <a:pt x="201" y="0"/>
                  </a:moveTo>
                  <a:lnTo>
                    <a:pt x="210" y="9"/>
                  </a:lnTo>
                  <a:lnTo>
                    <a:pt x="10" y="37"/>
                  </a:lnTo>
                  <a:lnTo>
                    <a:pt x="0" y="2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3" name="Freeform 64"/>
            <p:cNvSpPr>
              <a:spLocks/>
            </p:cNvSpPr>
            <p:nvPr/>
          </p:nvSpPr>
          <p:spPr bwMode="auto">
            <a:xfrm>
              <a:off x="4411663" y="3342368"/>
              <a:ext cx="49213" cy="355600"/>
            </a:xfrm>
            <a:custGeom>
              <a:avLst/>
              <a:gdLst>
                <a:gd name="T0" fmla="*/ 22 w 31"/>
                <a:gd name="T1" fmla="*/ 0 h 224"/>
                <a:gd name="T2" fmla="*/ 31 w 31"/>
                <a:gd name="T3" fmla="*/ 11 h 224"/>
                <a:gd name="T4" fmla="*/ 10 w 31"/>
                <a:gd name="T5" fmla="*/ 224 h 224"/>
                <a:gd name="T6" fmla="*/ 0 w 31"/>
                <a:gd name="T7" fmla="*/ 214 h 224"/>
                <a:gd name="T8" fmla="*/ 22 w 31"/>
                <a:gd name="T9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24">
                  <a:moveTo>
                    <a:pt x="22" y="0"/>
                  </a:moveTo>
                  <a:lnTo>
                    <a:pt x="31" y="11"/>
                  </a:lnTo>
                  <a:lnTo>
                    <a:pt x="10" y="224"/>
                  </a:lnTo>
                  <a:lnTo>
                    <a:pt x="0" y="21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4" name="Freeform 65"/>
            <p:cNvSpPr>
              <a:spLocks/>
            </p:cNvSpPr>
            <p:nvPr/>
          </p:nvSpPr>
          <p:spPr bwMode="auto">
            <a:xfrm>
              <a:off x="4521201" y="3455081"/>
              <a:ext cx="47625" cy="350838"/>
            </a:xfrm>
            <a:custGeom>
              <a:avLst/>
              <a:gdLst>
                <a:gd name="T0" fmla="*/ 21 w 30"/>
                <a:gd name="T1" fmla="*/ 0 h 221"/>
                <a:gd name="T2" fmla="*/ 30 w 30"/>
                <a:gd name="T3" fmla="*/ 9 h 221"/>
                <a:gd name="T4" fmla="*/ 9 w 30"/>
                <a:gd name="T5" fmla="*/ 221 h 221"/>
                <a:gd name="T6" fmla="*/ 0 w 30"/>
                <a:gd name="T7" fmla="*/ 211 h 221"/>
                <a:gd name="T8" fmla="*/ 21 w 30"/>
                <a:gd name="T9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21">
                  <a:moveTo>
                    <a:pt x="21" y="0"/>
                  </a:moveTo>
                  <a:lnTo>
                    <a:pt x="30" y="9"/>
                  </a:lnTo>
                  <a:lnTo>
                    <a:pt x="9" y="221"/>
                  </a:lnTo>
                  <a:lnTo>
                    <a:pt x="0" y="21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2A8E00"/>
            </a:solidFill>
            <a:ln w="0">
              <a:solidFill>
                <a:srgbClr val="2A8E0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5" name="Freeform 66"/>
            <p:cNvSpPr>
              <a:spLocks/>
            </p:cNvSpPr>
            <p:nvPr/>
          </p:nvSpPr>
          <p:spPr bwMode="auto">
            <a:xfrm>
              <a:off x="5421313" y="4960031"/>
              <a:ext cx="485775" cy="301625"/>
            </a:xfrm>
            <a:custGeom>
              <a:avLst/>
              <a:gdLst>
                <a:gd name="T0" fmla="*/ 118 w 306"/>
                <a:gd name="T1" fmla="*/ 0 h 190"/>
                <a:gd name="T2" fmla="*/ 306 w 306"/>
                <a:gd name="T3" fmla="*/ 190 h 190"/>
                <a:gd name="T4" fmla="*/ 0 w 306"/>
                <a:gd name="T5" fmla="*/ 70 h 190"/>
                <a:gd name="T6" fmla="*/ 118 w 306"/>
                <a:gd name="T7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190">
                  <a:moveTo>
                    <a:pt x="118" y="0"/>
                  </a:moveTo>
                  <a:lnTo>
                    <a:pt x="306" y="190"/>
                  </a:lnTo>
                  <a:lnTo>
                    <a:pt x="0" y="70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76C110"/>
            </a:solidFill>
            <a:ln w="0">
              <a:solidFill>
                <a:srgbClr val="76C110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6" name="Freeform 67"/>
            <p:cNvSpPr>
              <a:spLocks/>
            </p:cNvSpPr>
            <p:nvPr/>
          </p:nvSpPr>
          <p:spPr bwMode="auto">
            <a:xfrm>
              <a:off x="5608638" y="4767943"/>
              <a:ext cx="298450" cy="493713"/>
            </a:xfrm>
            <a:custGeom>
              <a:avLst/>
              <a:gdLst>
                <a:gd name="T0" fmla="*/ 76 w 188"/>
                <a:gd name="T1" fmla="*/ 0 h 311"/>
                <a:gd name="T2" fmla="*/ 188 w 188"/>
                <a:gd name="T3" fmla="*/ 311 h 311"/>
                <a:gd name="T4" fmla="*/ 0 w 188"/>
                <a:gd name="T5" fmla="*/ 121 h 311"/>
                <a:gd name="T6" fmla="*/ 76 w 188"/>
                <a:gd name="T7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8" h="311">
                  <a:moveTo>
                    <a:pt x="76" y="0"/>
                  </a:moveTo>
                  <a:lnTo>
                    <a:pt x="188" y="311"/>
                  </a:lnTo>
                  <a:lnTo>
                    <a:pt x="0" y="121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8DD719"/>
            </a:solidFill>
            <a:ln w="0">
              <a:solidFill>
                <a:srgbClr val="8DD719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17816" y="3508075"/>
            <a:ext cx="2608281" cy="377012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r>
              <a:rPr lang="da-DK" sz="2000" b="1" dirty="0" err="1">
                <a:ea typeface="Kozuka Gothic Pro EL" panose="020B0200000000000000" pitchFamily="34" charset="-128"/>
                <a:cs typeface="Lato Regular"/>
              </a:rPr>
              <a:t>Physical-space</a:t>
            </a:r>
            <a:r>
              <a:rPr lang="da-DK" sz="2000" b="1" dirty="0">
                <a:ea typeface="Kozuka Gothic Pro EL" panose="020B0200000000000000" pitchFamily="34" charset="-128"/>
                <a:cs typeface="Lato Regular"/>
              </a:rPr>
              <a:t> Security</a:t>
            </a:r>
            <a:endParaRPr lang="id-ID" sz="2000" b="1" dirty="0"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7816" y="3892782"/>
            <a:ext cx="2536998" cy="41394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txBody>
          <a:bodyPr wrap="square" lIns="68567" tIns="34283" rIns="68567" bIns="34283" rtlCol="0">
            <a:spAutoFit/>
          </a:bodyPr>
          <a:lstStyle>
            <a:defPPr>
              <a:defRPr lang="en-US"/>
            </a:defPPr>
            <a:lvl1pPr marL="171450" indent="-171450" algn="just">
              <a:lnSpc>
                <a:spcPct val="120000"/>
              </a:lnSpc>
              <a:buFont typeface="Arial" charset="0"/>
              <a:buChar char="•"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Memory encryption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89049" y="1567378"/>
            <a:ext cx="2552950" cy="684789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r>
              <a:rPr lang="da-DK" sz="2000" b="1" dirty="0" err="1">
                <a:ea typeface="Kozuka Gothic Pro EL" panose="020B0200000000000000" pitchFamily="34" charset="-128"/>
                <a:cs typeface="Lato Regular"/>
              </a:rPr>
              <a:t>Cyber-space</a:t>
            </a:r>
            <a:r>
              <a:rPr lang="da-DK" sz="2000" b="1" dirty="0">
                <a:ea typeface="Kozuka Gothic Pro EL" panose="020B0200000000000000" pitchFamily="34" charset="-128"/>
                <a:cs typeface="Lato Regular"/>
              </a:rPr>
              <a:t> Security</a:t>
            </a:r>
            <a:endParaRPr lang="id-ID" sz="2000" b="1" dirty="0"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89048" y="1996758"/>
            <a:ext cx="3063518" cy="154656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txBody>
          <a:bodyPr wrap="square" lIns="68567" tIns="34283" rIns="68567" bIns="34283" rtlCol="0">
            <a:spAutoFit/>
          </a:bodyPr>
          <a:lstStyle/>
          <a:p>
            <a:pPr marL="171450" indent="-171450" algn="just">
              <a:lnSpc>
                <a:spcPct val="120000"/>
              </a:lnSpc>
              <a:buFont typeface="Arial" charset="0"/>
              <a:buChar char="•"/>
            </a:pPr>
            <a:r>
              <a:rPr lang="en-US" sz="2000" dirty="0"/>
              <a:t>Load-time integrity</a:t>
            </a:r>
          </a:p>
          <a:p>
            <a:pPr marL="171450" indent="-171450" algn="just">
              <a:lnSpc>
                <a:spcPct val="120000"/>
              </a:lnSpc>
              <a:buFont typeface="Arial" charset="0"/>
              <a:buChar char="•"/>
            </a:pPr>
            <a:r>
              <a:rPr lang="en-US" sz="2000" dirty="0"/>
              <a:t>Run-time isolation</a:t>
            </a:r>
          </a:p>
          <a:p>
            <a:pPr marL="171450" indent="-171450" algn="just">
              <a:lnSpc>
                <a:spcPct val="120000"/>
              </a:lnSpc>
              <a:buFont typeface="Arial" charset="0"/>
              <a:buChar char="•"/>
            </a:pPr>
            <a:r>
              <a:rPr lang="en-US" sz="2000" dirty="0"/>
              <a:t>OS returns genuine results</a:t>
            </a:r>
          </a:p>
          <a:p>
            <a:pPr marL="171450" indent="-171450" algn="just">
              <a:lnSpc>
                <a:spcPct val="120000"/>
              </a:lnSpc>
              <a:buFont typeface="Arial" charset="0"/>
              <a:buChar char="•"/>
            </a:pPr>
            <a:r>
              <a:rPr lang="en-US" sz="2000" dirty="0"/>
              <a:t>Encrypted I/O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18170" y="3508075"/>
            <a:ext cx="2175341" cy="377012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r>
              <a:rPr lang="da-DK" sz="2000" b="1" dirty="0" err="1">
                <a:ea typeface="Kozuka Gothic Pro EL" panose="020B0200000000000000" pitchFamily="34" charset="-128"/>
                <a:cs typeface="Lato Regular"/>
              </a:rPr>
              <a:t>Instant</a:t>
            </a:r>
            <a:r>
              <a:rPr lang="da-DK" sz="2000" b="1" dirty="0">
                <a:ea typeface="Kozuka Gothic Pro EL" panose="020B0200000000000000" pitchFamily="34" charset="-128"/>
                <a:cs typeface="Lato Regular"/>
              </a:rPr>
              <a:t> Adoption</a:t>
            </a:r>
            <a:endParaRPr lang="id-ID" sz="2000" b="1" dirty="0"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18171" y="3868316"/>
            <a:ext cx="3122132" cy="807899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txBody>
          <a:bodyPr wrap="square" lIns="68567" tIns="34283" rIns="68567" bIns="34283" rtlCol="0">
            <a:spAutoFit/>
          </a:bodyPr>
          <a:lstStyle>
            <a:defPPr>
              <a:defRPr lang="en-US"/>
            </a:defPPr>
            <a:lvl1pPr marL="171450" indent="-171450" algn="just">
              <a:lnSpc>
                <a:spcPct val="120000"/>
              </a:lnSpc>
              <a:buFont typeface="Arial" charset="0"/>
              <a:buChar char="•"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Legacy application support</a:t>
            </a:r>
          </a:p>
          <a:p>
            <a:r>
              <a:rPr lang="en-US" dirty="0">
                <a:solidFill>
                  <a:schemeClr val="tx1"/>
                </a:solidFill>
              </a:rPr>
              <a:t>Legacy hardware support</a:t>
            </a:r>
          </a:p>
        </p:txBody>
      </p:sp>
      <p:sp>
        <p:nvSpPr>
          <p:cNvPr id="11" name="Octagon 10"/>
          <p:cNvSpPr/>
          <p:nvPr/>
        </p:nvSpPr>
        <p:spPr>
          <a:xfrm>
            <a:off x="2739463" y="4749351"/>
            <a:ext cx="512064" cy="512064"/>
          </a:xfrm>
          <a:prstGeom prst="octagon">
            <a:avLst/>
          </a:prstGeom>
          <a:solidFill>
            <a:srgbClr val="8A0F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12" name="Octagon 11"/>
          <p:cNvSpPr/>
          <p:nvPr/>
        </p:nvSpPr>
        <p:spPr>
          <a:xfrm>
            <a:off x="4305795" y="3957526"/>
            <a:ext cx="512064" cy="512064"/>
          </a:xfrm>
          <a:prstGeom prst="octagon">
            <a:avLst/>
          </a:prstGeom>
          <a:solidFill>
            <a:srgbClr val="8A0F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13" name="Octagon 12"/>
          <p:cNvSpPr/>
          <p:nvPr/>
        </p:nvSpPr>
        <p:spPr>
          <a:xfrm>
            <a:off x="5830260" y="4749351"/>
            <a:ext cx="510567" cy="512064"/>
          </a:xfrm>
          <a:prstGeom prst="octagon">
            <a:avLst/>
          </a:prstGeom>
          <a:solidFill>
            <a:srgbClr val="8A0F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sp>
        <p:nvSpPr>
          <p:cNvPr id="47" name="Slide Number Placeholder 46">
            <a:extLst>
              <a:ext uri="{FF2B5EF4-FFF2-40B4-BE49-F238E27FC236}">
                <a16:creationId xmlns:a16="http://schemas.microsoft.com/office/drawing/2014/main" id="{02450777-16E2-E449-A844-C9D72792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92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54A97-2D7C-F048-926D-0B89CAE21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Background on ARM TrustZone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2E0C1B-03A1-524D-916F-26654EF0919B}"/>
              </a:ext>
            </a:extLst>
          </p:cNvPr>
          <p:cNvSpPr/>
          <p:nvPr/>
        </p:nvSpPr>
        <p:spPr>
          <a:xfrm rot="5400000">
            <a:off x="2244818" y="2611225"/>
            <a:ext cx="1285006" cy="183096"/>
          </a:xfrm>
          <a:prstGeom prst="rect">
            <a:avLst/>
          </a:prstGeom>
          <a:pattFill prst="smCheck">
            <a:fgClr>
              <a:schemeClr val="bg2">
                <a:lumMod val="2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7DAA23C-DC64-CC4C-951A-49AE3A561CC0}"/>
              </a:ext>
            </a:extLst>
          </p:cNvPr>
          <p:cNvSpPr/>
          <p:nvPr/>
        </p:nvSpPr>
        <p:spPr>
          <a:xfrm>
            <a:off x="1528920" y="2060271"/>
            <a:ext cx="935774" cy="128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App 1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04E6F18-30EC-E34B-8334-7EA9DE019F5E}"/>
              </a:ext>
            </a:extLst>
          </p:cNvPr>
          <p:cNvSpPr/>
          <p:nvPr/>
        </p:nvSpPr>
        <p:spPr>
          <a:xfrm>
            <a:off x="6786038" y="2042564"/>
            <a:ext cx="1021740" cy="128500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</a:rPr>
              <a:t>Trustlet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37CD91-76AE-054C-85AA-769F851576CA}"/>
              </a:ext>
            </a:extLst>
          </p:cNvPr>
          <p:cNvSpPr/>
          <p:nvPr/>
        </p:nvSpPr>
        <p:spPr>
          <a:xfrm rot="5400000">
            <a:off x="3104913" y="3532156"/>
            <a:ext cx="3126871" cy="1830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01D7733-7E96-F249-9759-EAEBAA128927}"/>
              </a:ext>
            </a:extLst>
          </p:cNvPr>
          <p:cNvSpPr/>
          <p:nvPr/>
        </p:nvSpPr>
        <p:spPr>
          <a:xfrm>
            <a:off x="3309948" y="2060270"/>
            <a:ext cx="935774" cy="128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App 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28BA7F-C890-E14D-AED4-5594805E19EE}"/>
              </a:ext>
            </a:extLst>
          </p:cNvPr>
          <p:cNvSpPr/>
          <p:nvPr/>
        </p:nvSpPr>
        <p:spPr>
          <a:xfrm rot="5400000">
            <a:off x="5806874" y="2611223"/>
            <a:ext cx="1285006" cy="183096"/>
          </a:xfrm>
          <a:prstGeom prst="rect">
            <a:avLst/>
          </a:prstGeom>
          <a:pattFill prst="smCheck">
            <a:fgClr>
              <a:schemeClr val="bg2">
                <a:lumMod val="2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5A8D48-E61B-9D46-8A2B-230DBC9F012A}"/>
              </a:ext>
            </a:extLst>
          </p:cNvPr>
          <p:cNvSpPr/>
          <p:nvPr/>
        </p:nvSpPr>
        <p:spPr>
          <a:xfrm>
            <a:off x="5090975" y="2060269"/>
            <a:ext cx="1021741" cy="128500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>
                <a:solidFill>
                  <a:schemeClr val="tx1"/>
                </a:solidFill>
              </a:rPr>
              <a:t>Trustlet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21C2B4-5A8E-6548-98AC-8A71B9D79088}"/>
              </a:ext>
            </a:extLst>
          </p:cNvPr>
          <p:cNvSpPr/>
          <p:nvPr/>
        </p:nvSpPr>
        <p:spPr>
          <a:xfrm>
            <a:off x="1528920" y="3480768"/>
            <a:ext cx="2823839" cy="182878"/>
          </a:xfrm>
          <a:prstGeom prst="rect">
            <a:avLst/>
          </a:prstGeom>
          <a:pattFill prst="smCheck">
            <a:fgClr>
              <a:schemeClr val="bg2">
                <a:lumMod val="2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BC1A0BB-22BE-5A47-988B-A8DDD1191827}"/>
              </a:ext>
            </a:extLst>
          </p:cNvPr>
          <p:cNvSpPr/>
          <p:nvPr/>
        </p:nvSpPr>
        <p:spPr>
          <a:xfrm>
            <a:off x="1528920" y="3780111"/>
            <a:ext cx="2823839" cy="140702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/>
                </a:solidFill>
              </a:rPr>
              <a:t>Commodity Operating System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A94E68E-1ED0-E24B-8BB6-16A70C08AB53}"/>
              </a:ext>
            </a:extLst>
          </p:cNvPr>
          <p:cNvSpPr/>
          <p:nvPr/>
        </p:nvSpPr>
        <p:spPr>
          <a:xfrm>
            <a:off x="4983938" y="3775603"/>
            <a:ext cx="2823839" cy="8309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/>
                </a:solidFill>
              </a:rPr>
              <a:t>Trusted OS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B54C17-9C26-D449-893D-3FC409B46C02}"/>
              </a:ext>
            </a:extLst>
          </p:cNvPr>
          <p:cNvSpPr/>
          <p:nvPr/>
        </p:nvSpPr>
        <p:spPr>
          <a:xfrm>
            <a:off x="4979143" y="3479519"/>
            <a:ext cx="2823839" cy="182878"/>
          </a:xfrm>
          <a:prstGeom prst="rect">
            <a:avLst/>
          </a:prstGeom>
          <a:pattFill prst="smCheck">
            <a:fgClr>
              <a:schemeClr val="bg2">
                <a:lumMod val="2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A36763-5B56-064E-8A34-5AF9FCEAA548}"/>
              </a:ext>
            </a:extLst>
          </p:cNvPr>
          <p:cNvSpPr txBox="1"/>
          <p:nvPr/>
        </p:nvSpPr>
        <p:spPr>
          <a:xfrm>
            <a:off x="2224528" y="1578387"/>
            <a:ext cx="1508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 World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A5C115-B758-DB4E-97E6-3A8C189DADE2}"/>
              </a:ext>
            </a:extLst>
          </p:cNvPr>
          <p:cNvSpPr txBox="1"/>
          <p:nvPr/>
        </p:nvSpPr>
        <p:spPr>
          <a:xfrm>
            <a:off x="5636720" y="1578387"/>
            <a:ext cx="1443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Secure World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455CB2C4-A54A-FD44-AF9B-41CA1130CAAA}"/>
              </a:ext>
            </a:extLst>
          </p:cNvPr>
          <p:cNvSpPr/>
          <p:nvPr/>
        </p:nvSpPr>
        <p:spPr>
          <a:xfrm>
            <a:off x="5950690" y="4710439"/>
            <a:ext cx="1005096" cy="4767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Monitor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BCF442B4-28AF-AC47-A527-8AAB502DBF74}"/>
              </a:ext>
            </a:extLst>
          </p:cNvPr>
          <p:cNvCxnSpPr>
            <a:stCxn id="12" idx="3"/>
            <a:endCxn id="33" idx="1"/>
          </p:cNvCxnSpPr>
          <p:nvPr/>
        </p:nvCxnSpPr>
        <p:spPr>
          <a:xfrm>
            <a:off x="4352759" y="4483626"/>
            <a:ext cx="1597931" cy="465164"/>
          </a:xfrm>
          <a:prstGeom prst="bentConnector3">
            <a:avLst>
              <a:gd name="adj1" fmla="val 35252"/>
            </a:avLst>
          </a:prstGeom>
          <a:ln w="317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D2EE0866-0610-3B44-AC07-B1FF41B7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5</a:t>
            </a:fld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CEEF45A-3063-F545-A386-18C7953FAD5C}"/>
              </a:ext>
            </a:extLst>
          </p:cNvPr>
          <p:cNvCxnSpPr/>
          <p:nvPr/>
        </p:nvCxnSpPr>
        <p:spPr>
          <a:xfrm>
            <a:off x="924884" y="5376559"/>
            <a:ext cx="7646106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754D476-7B9D-5142-B991-EF18442B8970}"/>
              </a:ext>
            </a:extLst>
          </p:cNvPr>
          <p:cNvSpPr txBox="1"/>
          <p:nvPr/>
        </p:nvSpPr>
        <p:spPr>
          <a:xfrm>
            <a:off x="337907" y="4237241"/>
            <a:ext cx="1025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A6570E-9B9C-CF46-96C0-03A853AF32D1}"/>
              </a:ext>
            </a:extLst>
          </p:cNvPr>
          <p:cNvSpPr txBox="1"/>
          <p:nvPr/>
        </p:nvSpPr>
        <p:spPr>
          <a:xfrm>
            <a:off x="333045" y="5682303"/>
            <a:ext cx="1104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Hardware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25D3408-916A-B24B-A7C5-D20FF2DCF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202" y="3873633"/>
            <a:ext cx="584901" cy="584901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CAFB652B-E7F8-264A-9329-C2D94CC99E0D}"/>
              </a:ext>
            </a:extLst>
          </p:cNvPr>
          <p:cNvSpPr/>
          <p:nvPr/>
        </p:nvSpPr>
        <p:spPr>
          <a:xfrm>
            <a:off x="3057367" y="5555917"/>
            <a:ext cx="1793171" cy="752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55C6E2B1-29A4-3842-A1B2-66BC49912466}"/>
              </a:ext>
            </a:extLst>
          </p:cNvPr>
          <p:cNvSpPr/>
          <p:nvPr/>
        </p:nvSpPr>
        <p:spPr>
          <a:xfrm>
            <a:off x="1559295" y="5555917"/>
            <a:ext cx="1330466" cy="75221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Non-secure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Peripherals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DA6163CF-90E0-1A4E-88CE-110041430B44}"/>
              </a:ext>
            </a:extLst>
          </p:cNvPr>
          <p:cNvSpPr/>
          <p:nvPr/>
        </p:nvSpPr>
        <p:spPr>
          <a:xfrm>
            <a:off x="6472516" y="5557054"/>
            <a:ext cx="1330466" cy="7522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Processor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09663180-CFFE-3C4C-B980-C12B86F2FF20}"/>
              </a:ext>
            </a:extLst>
          </p:cNvPr>
          <p:cNvSpPr/>
          <p:nvPr/>
        </p:nvSpPr>
        <p:spPr>
          <a:xfrm>
            <a:off x="4039820" y="5606650"/>
            <a:ext cx="731222" cy="67082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</a:rPr>
              <a:t>Secure Region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249CB89-8C62-6C43-9463-8A7D6C62BF12}"/>
              </a:ext>
            </a:extLst>
          </p:cNvPr>
          <p:cNvSpPr/>
          <p:nvPr/>
        </p:nvSpPr>
        <p:spPr>
          <a:xfrm>
            <a:off x="4994739" y="5567670"/>
            <a:ext cx="1330466" cy="7522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Secure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Peripherals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57BF0518-33ED-3F44-AB32-DD8381EAD0A0}"/>
              </a:ext>
            </a:extLst>
          </p:cNvPr>
          <p:cNvSpPr/>
          <p:nvPr/>
        </p:nvSpPr>
        <p:spPr>
          <a:xfrm>
            <a:off x="3144177" y="5606650"/>
            <a:ext cx="728037" cy="67082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</a:rPr>
              <a:t>Non-secure Region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BE5F1A8-9220-F648-9F82-F0A7E184A9AD}"/>
              </a:ext>
            </a:extLst>
          </p:cNvPr>
          <p:cNvSpPr/>
          <p:nvPr/>
        </p:nvSpPr>
        <p:spPr>
          <a:xfrm>
            <a:off x="1322457" y="3052397"/>
            <a:ext cx="6691781" cy="10772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marL="214303" indent="-214303">
              <a:buFont typeface="Arial" charset="0"/>
              <a:buChar char="•"/>
            </a:pPr>
            <a:r>
              <a:rPr lang="en-US" sz="3200" b="1" dirty="0">
                <a:solidFill>
                  <a:srgbClr val="FF0000"/>
                </a:solidFill>
              </a:rPr>
              <a:t>Cannot protect legacy code</a:t>
            </a:r>
          </a:p>
          <a:p>
            <a:pPr marL="214303" indent="-214303">
              <a:buFont typeface="Arial" charset="0"/>
              <a:buChar char="•"/>
            </a:pPr>
            <a:r>
              <a:rPr lang="en-US" sz="3200" b="1" dirty="0">
                <a:solidFill>
                  <a:srgbClr val="FF0000"/>
                </a:solidFill>
              </a:rPr>
              <a:t>Doesn’t support memory encryption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8A9EFA4-2B01-674D-B6ED-DAEE84375B4A}"/>
              </a:ext>
            </a:extLst>
          </p:cNvPr>
          <p:cNvSpPr/>
          <p:nvPr/>
        </p:nvSpPr>
        <p:spPr>
          <a:xfrm>
            <a:off x="37341" y="1270163"/>
            <a:ext cx="533400" cy="3619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4020EB-4B54-0846-B0A9-87138FB90C7D}"/>
              </a:ext>
            </a:extLst>
          </p:cNvPr>
          <p:cNvSpPr/>
          <p:nvPr/>
        </p:nvSpPr>
        <p:spPr>
          <a:xfrm>
            <a:off x="38614" y="1714902"/>
            <a:ext cx="533400" cy="36195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C4C97EF-BBB3-AC4D-A63F-385A8C4D6D89}"/>
              </a:ext>
            </a:extLst>
          </p:cNvPr>
          <p:cNvSpPr txBox="1"/>
          <p:nvPr/>
        </p:nvSpPr>
        <p:spPr>
          <a:xfrm>
            <a:off x="562489" y="1266472"/>
            <a:ext cx="1265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Non-secure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145CBCC-9916-2545-9E4A-D64BC247E6D4}"/>
              </a:ext>
            </a:extLst>
          </p:cNvPr>
          <p:cNvSpPr txBox="1"/>
          <p:nvPr/>
        </p:nvSpPr>
        <p:spPr>
          <a:xfrm>
            <a:off x="570741" y="1715747"/>
            <a:ext cx="818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Secure</a:t>
            </a:r>
          </a:p>
        </p:txBody>
      </p:sp>
    </p:spTree>
    <p:extLst>
      <p:ext uri="{BB962C8B-B14F-4D97-AF65-F5344CB8AC3E}">
        <p14:creationId xmlns:p14="http://schemas.microsoft.com/office/powerpoint/2010/main" val="424278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0D4E7-9082-3440-ADB5-623FEBD81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TrustShadow Overview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64032-649E-DA40-B83B-998C571F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D1F168-0E98-134F-9DF6-8355F6C019E3}"/>
              </a:ext>
            </a:extLst>
          </p:cNvPr>
          <p:cNvSpPr/>
          <p:nvPr/>
        </p:nvSpPr>
        <p:spPr>
          <a:xfrm rot="5400000">
            <a:off x="2306910" y="2563055"/>
            <a:ext cx="1285006" cy="183096"/>
          </a:xfrm>
          <a:prstGeom prst="rect">
            <a:avLst/>
          </a:prstGeom>
          <a:pattFill prst="smCheck">
            <a:fgClr>
              <a:schemeClr val="bg2">
                <a:lumMod val="2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8F9E1E6-A745-C441-BAF8-82E577998455}"/>
              </a:ext>
            </a:extLst>
          </p:cNvPr>
          <p:cNvSpPr/>
          <p:nvPr/>
        </p:nvSpPr>
        <p:spPr>
          <a:xfrm>
            <a:off x="1591012" y="2012101"/>
            <a:ext cx="935774" cy="128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App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4F45E4-6B3E-674C-AFB3-23300F6AA18D}"/>
              </a:ext>
            </a:extLst>
          </p:cNvPr>
          <p:cNvSpPr/>
          <p:nvPr/>
        </p:nvSpPr>
        <p:spPr>
          <a:xfrm rot="5400000">
            <a:off x="3167005" y="3483986"/>
            <a:ext cx="3126871" cy="1830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2A8C9FC-3811-D146-BBF4-687B247340EB}"/>
              </a:ext>
            </a:extLst>
          </p:cNvPr>
          <p:cNvSpPr/>
          <p:nvPr/>
        </p:nvSpPr>
        <p:spPr>
          <a:xfrm>
            <a:off x="5408443" y="2012099"/>
            <a:ext cx="935774" cy="128500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schemeClr val="tx1"/>
                </a:solidFill>
              </a:rPr>
              <a:t>Trusted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App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737EB04-D6EC-3D42-8D90-7D49EDA852EB}"/>
              </a:ext>
            </a:extLst>
          </p:cNvPr>
          <p:cNvSpPr/>
          <p:nvPr/>
        </p:nvSpPr>
        <p:spPr>
          <a:xfrm>
            <a:off x="1591012" y="3432598"/>
            <a:ext cx="2823839" cy="182878"/>
          </a:xfrm>
          <a:prstGeom prst="rect">
            <a:avLst/>
          </a:prstGeom>
          <a:pattFill prst="smCheck">
            <a:fgClr>
              <a:schemeClr val="bg2">
                <a:lumMod val="2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116F85D-5173-2245-BB76-2FB13D21E333}"/>
              </a:ext>
            </a:extLst>
          </p:cNvPr>
          <p:cNvSpPr/>
          <p:nvPr/>
        </p:nvSpPr>
        <p:spPr>
          <a:xfrm>
            <a:off x="1591012" y="3731941"/>
            <a:ext cx="2823839" cy="140702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/>
                </a:solidFill>
              </a:rPr>
              <a:t>Linux Kernel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7972D67-6612-9046-A0A0-B23DC01A8746}"/>
              </a:ext>
            </a:extLst>
          </p:cNvPr>
          <p:cNvSpPr/>
          <p:nvPr/>
        </p:nvSpPr>
        <p:spPr>
          <a:xfrm>
            <a:off x="3119459" y="5592382"/>
            <a:ext cx="1793171" cy="752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7F46235-DD5B-B34D-A622-09E09A2330A4}"/>
              </a:ext>
            </a:extLst>
          </p:cNvPr>
          <p:cNvSpPr/>
          <p:nvPr/>
        </p:nvSpPr>
        <p:spPr>
          <a:xfrm>
            <a:off x="1621387" y="5592382"/>
            <a:ext cx="1330466" cy="75221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Non-secure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Peripherals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C739DC1-A247-EB48-8DE6-D7D8FDF99EB4}"/>
              </a:ext>
            </a:extLst>
          </p:cNvPr>
          <p:cNvSpPr/>
          <p:nvPr/>
        </p:nvSpPr>
        <p:spPr>
          <a:xfrm>
            <a:off x="6534608" y="5593519"/>
            <a:ext cx="1330466" cy="7522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Processor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D451238-FC65-C74A-AD0E-8EBCCD65D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0389" y="3774813"/>
            <a:ext cx="584901" cy="584901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AD8AA6D-A82F-CB4A-89B0-13DC1CA8E1A1}"/>
              </a:ext>
            </a:extLst>
          </p:cNvPr>
          <p:cNvSpPr/>
          <p:nvPr/>
        </p:nvSpPr>
        <p:spPr>
          <a:xfrm>
            <a:off x="5046030" y="3727433"/>
            <a:ext cx="2823839" cy="8309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/>
                </a:solidFill>
              </a:rPr>
              <a:t>Runtime System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0100DF-CF2C-C64F-A4FF-9F05AE1D1E72}"/>
              </a:ext>
            </a:extLst>
          </p:cNvPr>
          <p:cNvSpPr/>
          <p:nvPr/>
        </p:nvSpPr>
        <p:spPr>
          <a:xfrm>
            <a:off x="5041235" y="3431349"/>
            <a:ext cx="2823839" cy="182878"/>
          </a:xfrm>
          <a:prstGeom prst="rect">
            <a:avLst/>
          </a:prstGeom>
          <a:pattFill prst="smCheck">
            <a:fgClr>
              <a:schemeClr val="bg2">
                <a:lumMod val="25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9FFD3509-F073-154E-A312-D0C447DC6FA4}"/>
              </a:ext>
            </a:extLst>
          </p:cNvPr>
          <p:cNvSpPr txBox="1"/>
          <p:nvPr/>
        </p:nvSpPr>
        <p:spPr>
          <a:xfrm>
            <a:off x="2286620" y="1530217"/>
            <a:ext cx="1508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Normal World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2E96FA4F-99CC-D944-A747-729A06B080E7}"/>
              </a:ext>
            </a:extLst>
          </p:cNvPr>
          <p:cNvSpPr txBox="1"/>
          <p:nvPr/>
        </p:nvSpPr>
        <p:spPr>
          <a:xfrm>
            <a:off x="5698812" y="1530217"/>
            <a:ext cx="1443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Secure World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7C9D05C6-BCA7-BF48-B74C-0ED23A39C0FF}"/>
              </a:ext>
            </a:extLst>
          </p:cNvPr>
          <p:cNvSpPr/>
          <p:nvPr/>
        </p:nvSpPr>
        <p:spPr>
          <a:xfrm>
            <a:off x="5698812" y="4662269"/>
            <a:ext cx="1867130" cy="4767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29667BE0-8595-E447-943F-240AF819E7BE}"/>
              </a:ext>
            </a:extLst>
          </p:cNvPr>
          <p:cNvCxnSpPr>
            <a:cxnSpLocks/>
            <a:stCxn id="14" idx="3"/>
            <a:endCxn id="30" idx="1"/>
          </p:cNvCxnSpPr>
          <p:nvPr/>
        </p:nvCxnSpPr>
        <p:spPr>
          <a:xfrm>
            <a:off x="4414851" y="4435456"/>
            <a:ext cx="1283961" cy="513497"/>
          </a:xfrm>
          <a:prstGeom prst="bentConnector3">
            <a:avLst>
              <a:gd name="adj1" fmla="val 43690"/>
            </a:avLst>
          </a:prstGeom>
          <a:ln w="317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BF3664DA-7968-6F4D-9D9F-0B4F04847647}"/>
              </a:ext>
            </a:extLst>
          </p:cNvPr>
          <p:cNvSpPr/>
          <p:nvPr/>
        </p:nvSpPr>
        <p:spPr>
          <a:xfrm>
            <a:off x="4101912" y="5643115"/>
            <a:ext cx="731222" cy="67082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</a:rPr>
              <a:t>Secure Region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F7EF444B-B8F6-5F4E-ACAB-E0B06FBFBFEE}"/>
              </a:ext>
            </a:extLst>
          </p:cNvPr>
          <p:cNvSpPr/>
          <p:nvPr/>
        </p:nvSpPr>
        <p:spPr>
          <a:xfrm>
            <a:off x="5056831" y="5604135"/>
            <a:ext cx="1330466" cy="7522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Secure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Peripherals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E124018-5A73-C745-B14C-85D604AE8A9A}"/>
              </a:ext>
            </a:extLst>
          </p:cNvPr>
          <p:cNvSpPr/>
          <p:nvPr/>
        </p:nvSpPr>
        <p:spPr>
          <a:xfrm>
            <a:off x="3206269" y="5643115"/>
            <a:ext cx="728037" cy="67082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</a:rPr>
              <a:t>Non-secure Region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5E46C45-CC9E-3A45-9CEE-7D410B34E37A}"/>
              </a:ext>
            </a:extLst>
          </p:cNvPr>
          <p:cNvSpPr/>
          <p:nvPr/>
        </p:nvSpPr>
        <p:spPr>
          <a:xfrm>
            <a:off x="3367051" y="2006995"/>
            <a:ext cx="935774" cy="1285003"/>
          </a:xfrm>
          <a:prstGeom prst="roundRect">
            <a:avLst/>
          </a:prstGeom>
          <a:pattFill prst="smCheck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schemeClr val="tx1"/>
                </a:solidFill>
              </a:rPr>
              <a:t>Trusted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App 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6530C933-9453-1B44-B5D3-C6297A941B8E}"/>
              </a:ext>
            </a:extLst>
          </p:cNvPr>
          <p:cNvSpPr/>
          <p:nvPr/>
        </p:nvSpPr>
        <p:spPr>
          <a:xfrm>
            <a:off x="5698812" y="4767913"/>
            <a:ext cx="990307" cy="36207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tx1"/>
                </a:solidFill>
              </a:rPr>
              <a:t>Forwarder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E9DB54-5407-1C42-8A76-51045D1D1F97}"/>
              </a:ext>
            </a:extLst>
          </p:cNvPr>
          <p:cNvSpPr/>
          <p:nvPr/>
        </p:nvSpPr>
        <p:spPr>
          <a:xfrm>
            <a:off x="6610872" y="4744626"/>
            <a:ext cx="9550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Monitor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E9F01232-EDD3-5E40-A294-772E2B22C630}"/>
              </a:ext>
            </a:extLst>
          </p:cNvPr>
          <p:cNvSpPr/>
          <p:nvPr/>
        </p:nvSpPr>
        <p:spPr>
          <a:xfrm>
            <a:off x="3367051" y="2014745"/>
            <a:ext cx="935774" cy="128500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schemeClr val="tx1"/>
                </a:solidFill>
              </a:rPr>
              <a:t>Trusted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App 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DBBA534-F53A-5B4E-82F6-DC44C5066C5C}"/>
              </a:ext>
            </a:extLst>
          </p:cNvPr>
          <p:cNvCxnSpPr/>
          <p:nvPr/>
        </p:nvCxnSpPr>
        <p:spPr>
          <a:xfrm>
            <a:off x="701802" y="5324743"/>
            <a:ext cx="7646106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4DA14CA-E3AD-2742-9B1E-5989447BA200}"/>
              </a:ext>
            </a:extLst>
          </p:cNvPr>
          <p:cNvSpPr txBox="1"/>
          <p:nvPr/>
        </p:nvSpPr>
        <p:spPr>
          <a:xfrm>
            <a:off x="267748" y="4359714"/>
            <a:ext cx="1025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A616CA-36C2-D448-96D2-BABBB4DDDCC8}"/>
              </a:ext>
            </a:extLst>
          </p:cNvPr>
          <p:cNvSpPr txBox="1"/>
          <p:nvPr/>
        </p:nvSpPr>
        <p:spPr>
          <a:xfrm>
            <a:off x="262886" y="5804776"/>
            <a:ext cx="1104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Hardware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DCC6B02-BC61-B943-8A16-4736C2A357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9585" y="1920330"/>
            <a:ext cx="1164758" cy="100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45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5.55112E-17 L 0.22361 0.0011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81" y="4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9" grpId="0" animBg="1"/>
      <p:bldP spid="3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621D9E-54F0-1A4F-AD21-88A361F1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7</a:t>
            </a:fld>
            <a:endParaRPr lang="en-US"/>
          </a:p>
        </p:txBody>
      </p:sp>
      <p:sp>
        <p:nvSpPr>
          <p:cNvPr id="6" name="Horizontal Scroll 5">
            <a:extLst>
              <a:ext uri="{FF2B5EF4-FFF2-40B4-BE49-F238E27FC236}">
                <a16:creationId xmlns:a16="http://schemas.microsoft.com/office/drawing/2014/main" id="{7C8F437C-6249-8B44-8BBE-EFE51176E3CC}"/>
              </a:ext>
            </a:extLst>
          </p:cNvPr>
          <p:cNvSpPr/>
          <p:nvPr/>
        </p:nvSpPr>
        <p:spPr>
          <a:xfrm>
            <a:off x="438567" y="471922"/>
            <a:ext cx="8317413" cy="6337297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{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.executable = “</a:t>
            </a:r>
            <a:r>
              <a:rPr lang="en-US" sz="2400" dirty="0" err="1">
                <a:solidFill>
                  <a:schemeClr val="tx1"/>
                </a:solidFill>
              </a:rPr>
              <a:t>nginx</a:t>
            </a:r>
            <a:r>
              <a:rPr lang="en-US" sz="2400" dirty="0">
                <a:solidFill>
                  <a:schemeClr val="tx1"/>
                </a:solidFill>
              </a:rPr>
              <a:t>”,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.key = {0xef, 0xe2, … },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.</a:t>
            </a:r>
            <a:r>
              <a:rPr lang="en-US" sz="2400" dirty="0" err="1">
                <a:solidFill>
                  <a:schemeClr val="tx1"/>
                </a:solidFill>
              </a:rPr>
              <a:t>imageHash</a:t>
            </a:r>
            <a:r>
              <a:rPr lang="en-US" sz="2400" dirty="0">
                <a:solidFill>
                  <a:schemeClr val="tx1"/>
                </a:solidFill>
              </a:rPr>
              <a:t> = {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    {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        .</a:t>
            </a:r>
            <a:r>
              <a:rPr lang="en-US" sz="2400" dirty="0" err="1">
                <a:solidFill>
                  <a:schemeClr val="tx1"/>
                </a:solidFill>
              </a:rPr>
              <a:t>vaddr</a:t>
            </a:r>
            <a:r>
              <a:rPr lang="en-US" sz="2400" dirty="0">
                <a:solidFill>
                  <a:schemeClr val="tx1"/>
                </a:solidFill>
              </a:rPr>
              <a:t> = 0x10000,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        .hash = {0x36, 0x3f, ...},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    },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    …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}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.</a:t>
            </a:r>
            <a:r>
              <a:rPr lang="en-US" sz="2400" dirty="0" err="1">
                <a:solidFill>
                  <a:schemeClr val="tx1"/>
                </a:solidFill>
              </a:rPr>
              <a:t>protectedFile</a:t>
            </a:r>
            <a:r>
              <a:rPr lang="en-US" sz="2400" dirty="0">
                <a:solidFill>
                  <a:schemeClr val="tx1"/>
                </a:solidFill>
              </a:rPr>
              <a:t> = {“/opt/</a:t>
            </a:r>
            <a:r>
              <a:rPr lang="en-US" sz="2400" dirty="0" err="1">
                <a:solidFill>
                  <a:schemeClr val="tx1"/>
                </a:solidFill>
              </a:rPr>
              <a:t>nginx</a:t>
            </a:r>
            <a:r>
              <a:rPr lang="en-US" sz="2400" dirty="0">
                <a:solidFill>
                  <a:schemeClr val="tx1"/>
                </a:solidFill>
              </a:rPr>
              <a:t>/private.key”,0},</a:t>
            </a:r>
          </a:p>
          <a:p>
            <a:r>
              <a:rPr lang="en-US" sz="2400" dirty="0">
                <a:solidFill>
                  <a:schemeClr val="tx1"/>
                </a:solidFill>
              </a:rPr>
              <a:t>    .digest = {0x32, 0x34, … }</a:t>
            </a:r>
          </a:p>
          <a:p>
            <a:r>
              <a:rPr lang="en-US" sz="2400" dirty="0">
                <a:solidFill>
                  <a:schemeClr val="tx1"/>
                </a:solidFill>
              </a:rPr>
              <a:t>}</a:t>
            </a:r>
          </a:p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D36F2D9-DAA4-5748-8F02-F3EA6CA9A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Bundled Manifest</a:t>
            </a:r>
          </a:p>
        </p:txBody>
      </p:sp>
    </p:spTree>
    <p:extLst>
      <p:ext uri="{BB962C8B-B14F-4D97-AF65-F5344CB8AC3E}">
        <p14:creationId xmlns:p14="http://schemas.microsoft.com/office/powerpoint/2010/main" val="128260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/>
          <p:cNvSpPr/>
          <p:nvPr/>
        </p:nvSpPr>
        <p:spPr>
          <a:xfrm>
            <a:off x="4953473" y="3549842"/>
            <a:ext cx="2770632" cy="29352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Workflow of a Trusted Process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901183" y="5059312"/>
            <a:ext cx="715191" cy="3722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IRQ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996020" y="4045254"/>
            <a:ext cx="715191" cy="3722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USR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097784" y="5060647"/>
            <a:ext cx="715191" cy="3722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SVC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999482" y="5059312"/>
            <a:ext cx="715191" cy="3722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ABT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999482" y="5994505"/>
            <a:ext cx="715191" cy="3722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MON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435642" y="5059312"/>
            <a:ext cx="715191" cy="3722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IRQ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533941" y="4045254"/>
            <a:ext cx="715191" cy="3722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USR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632243" y="5059312"/>
            <a:ext cx="715191" cy="37229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SVC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533941" y="5059312"/>
            <a:ext cx="715191" cy="3722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solidFill>
                  <a:schemeClr val="tx1"/>
                </a:solidFill>
              </a:rPr>
              <a:t>ABT</a:t>
            </a:r>
          </a:p>
        </p:txBody>
      </p:sp>
      <p:cxnSp>
        <p:nvCxnSpPr>
          <p:cNvPr id="28" name="Elbow Connector 27"/>
          <p:cNvCxnSpPr>
            <a:cxnSpLocks/>
            <a:stCxn id="13" idx="2"/>
            <a:endCxn id="10" idx="1"/>
          </p:cNvCxnSpPr>
          <p:nvPr/>
        </p:nvCxnSpPr>
        <p:spPr>
          <a:xfrm rot="16200000" flipH="1">
            <a:off x="3620137" y="3801305"/>
            <a:ext cx="749047" cy="4009643"/>
          </a:xfrm>
          <a:prstGeom prst="bentConnector2">
            <a:avLst/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Elbow Connector 28"/>
          <p:cNvCxnSpPr>
            <a:stCxn id="13" idx="0"/>
            <a:endCxn id="12" idx="2"/>
          </p:cNvCxnSpPr>
          <p:nvPr/>
        </p:nvCxnSpPr>
        <p:spPr>
          <a:xfrm rot="5400000" flipH="1" flipV="1">
            <a:off x="2119804" y="4287578"/>
            <a:ext cx="641768" cy="901700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headEnd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Multiply 32"/>
          <p:cNvSpPr/>
          <p:nvPr/>
        </p:nvSpPr>
        <p:spPr>
          <a:xfrm>
            <a:off x="2234040" y="4543936"/>
            <a:ext cx="413295" cy="388983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34" name="Elbow Connector 33"/>
          <p:cNvCxnSpPr>
            <a:stCxn id="10" idx="0"/>
            <a:endCxn id="8" idx="2"/>
          </p:cNvCxnSpPr>
          <p:nvPr/>
        </p:nvCxnSpPr>
        <p:spPr>
          <a:xfrm rot="16200000" flipV="1">
            <a:off x="5625447" y="5262872"/>
            <a:ext cx="561568" cy="901700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7" name="Elbow Connector 36"/>
          <p:cNvCxnSpPr>
            <a:stCxn id="8" idx="0"/>
            <a:endCxn id="7" idx="2"/>
          </p:cNvCxnSpPr>
          <p:nvPr/>
        </p:nvCxnSpPr>
        <p:spPr>
          <a:xfrm rot="5400000" flipH="1" flipV="1">
            <a:off x="5582947" y="4289975"/>
            <a:ext cx="643101" cy="898236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Elbow Connector 39"/>
          <p:cNvCxnSpPr>
            <a:stCxn id="7" idx="2"/>
            <a:endCxn id="8" idx="0"/>
          </p:cNvCxnSpPr>
          <p:nvPr/>
        </p:nvCxnSpPr>
        <p:spPr>
          <a:xfrm rot="5400000">
            <a:off x="5582947" y="4289975"/>
            <a:ext cx="643101" cy="898236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Elbow Connector 43"/>
          <p:cNvCxnSpPr>
            <a:stCxn id="7" idx="2"/>
            <a:endCxn id="5" idx="0"/>
          </p:cNvCxnSpPr>
          <p:nvPr/>
        </p:nvCxnSpPr>
        <p:spPr>
          <a:xfrm rot="16200000" flipH="1">
            <a:off x="6485314" y="4285846"/>
            <a:ext cx="641768" cy="905163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Elbow Connector 45"/>
          <p:cNvCxnSpPr>
            <a:stCxn id="7" idx="2"/>
            <a:endCxn id="9" idx="0"/>
          </p:cNvCxnSpPr>
          <p:nvPr/>
        </p:nvCxnSpPr>
        <p:spPr>
          <a:xfrm rot="16200000" flipH="1">
            <a:off x="6034463" y="4736696"/>
            <a:ext cx="641768" cy="3464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2" name="Elbow Connector 61"/>
          <p:cNvCxnSpPr>
            <a:stCxn id="8" idx="2"/>
            <a:endCxn id="10" idx="0"/>
          </p:cNvCxnSpPr>
          <p:nvPr/>
        </p:nvCxnSpPr>
        <p:spPr>
          <a:xfrm rot="16200000" flipH="1">
            <a:off x="5625447" y="5262872"/>
            <a:ext cx="561568" cy="901700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Elbow Connector 66"/>
          <p:cNvCxnSpPr>
            <a:stCxn id="9" idx="2"/>
            <a:endCxn id="10" idx="0"/>
          </p:cNvCxnSpPr>
          <p:nvPr/>
        </p:nvCxnSpPr>
        <p:spPr>
          <a:xfrm rot="5400000">
            <a:off x="6075630" y="5713054"/>
            <a:ext cx="562901" cy="9525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0" name="Elbow Connector 69"/>
          <p:cNvCxnSpPr>
            <a:stCxn id="5" idx="2"/>
            <a:endCxn id="10" idx="0"/>
          </p:cNvCxnSpPr>
          <p:nvPr/>
        </p:nvCxnSpPr>
        <p:spPr>
          <a:xfrm rot="5400000">
            <a:off x="6526481" y="5262205"/>
            <a:ext cx="562901" cy="901700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0" name="Elbow Connector 79"/>
          <p:cNvCxnSpPr>
            <a:cxnSpLocks/>
            <a:stCxn id="10" idx="1"/>
            <a:endCxn id="13" idx="2"/>
          </p:cNvCxnSpPr>
          <p:nvPr/>
        </p:nvCxnSpPr>
        <p:spPr>
          <a:xfrm rot="10800000">
            <a:off x="1989840" y="5431605"/>
            <a:ext cx="4009643" cy="749047"/>
          </a:xfrm>
          <a:prstGeom prst="bentConnector2">
            <a:avLst/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4" name="Elbow Connector 83"/>
          <p:cNvCxnSpPr>
            <a:cxnSpLocks/>
            <a:stCxn id="10" idx="1"/>
            <a:endCxn id="14" idx="2"/>
          </p:cNvCxnSpPr>
          <p:nvPr/>
        </p:nvCxnSpPr>
        <p:spPr>
          <a:xfrm rot="10800000">
            <a:off x="2891538" y="5431605"/>
            <a:ext cx="3107945" cy="749047"/>
          </a:xfrm>
          <a:prstGeom prst="bentConnector2">
            <a:avLst/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7" name="Elbow Connector 86"/>
          <p:cNvCxnSpPr>
            <a:cxnSpLocks/>
            <a:stCxn id="10" idx="1"/>
            <a:endCxn id="11" idx="2"/>
          </p:cNvCxnSpPr>
          <p:nvPr/>
        </p:nvCxnSpPr>
        <p:spPr>
          <a:xfrm rot="10800000">
            <a:off x="3793238" y="5431605"/>
            <a:ext cx="2206244" cy="749047"/>
          </a:xfrm>
          <a:prstGeom prst="bentConnector2">
            <a:avLst/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6" name="TextBox 95"/>
          <p:cNvSpPr txBox="1"/>
          <p:nvPr/>
        </p:nvSpPr>
        <p:spPr>
          <a:xfrm>
            <a:off x="5547418" y="3642763"/>
            <a:ext cx="15827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Secure World</a:t>
            </a:r>
          </a:p>
        </p:txBody>
      </p:sp>
      <p:sp>
        <p:nvSpPr>
          <p:cNvPr id="97" name="Rectangle 96"/>
          <p:cNvSpPr/>
          <p:nvPr/>
        </p:nvSpPr>
        <p:spPr>
          <a:xfrm>
            <a:off x="1499362" y="3549842"/>
            <a:ext cx="2770632" cy="29352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8" name="TextBox 97"/>
          <p:cNvSpPr txBox="1"/>
          <p:nvPr/>
        </p:nvSpPr>
        <p:spPr>
          <a:xfrm>
            <a:off x="2057144" y="3643968"/>
            <a:ext cx="1655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Normal World</a:t>
            </a:r>
          </a:p>
        </p:txBody>
      </p:sp>
      <p:cxnSp>
        <p:nvCxnSpPr>
          <p:cNvPr id="100" name="Straight Connector 99"/>
          <p:cNvCxnSpPr/>
          <p:nvPr/>
        </p:nvCxnSpPr>
        <p:spPr>
          <a:xfrm flipV="1">
            <a:off x="1386733" y="4638671"/>
            <a:ext cx="6403412" cy="463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Elbow Connector 112"/>
          <p:cNvCxnSpPr>
            <a:stCxn id="9" idx="0"/>
            <a:endCxn id="7" idx="2"/>
          </p:cNvCxnSpPr>
          <p:nvPr/>
        </p:nvCxnSpPr>
        <p:spPr>
          <a:xfrm rot="16200000" flipV="1">
            <a:off x="6034463" y="4736696"/>
            <a:ext cx="641768" cy="3464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6" name="Elbow Connector 115"/>
          <p:cNvCxnSpPr>
            <a:stCxn id="5" idx="0"/>
            <a:endCxn id="7" idx="2"/>
          </p:cNvCxnSpPr>
          <p:nvPr/>
        </p:nvCxnSpPr>
        <p:spPr>
          <a:xfrm rot="16200000" flipV="1">
            <a:off x="6485314" y="4285846"/>
            <a:ext cx="641768" cy="905163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accent6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Freeform 38"/>
          <p:cNvSpPr/>
          <p:nvPr/>
        </p:nvSpPr>
        <p:spPr>
          <a:xfrm>
            <a:off x="628650" y="1421224"/>
            <a:ext cx="2092295" cy="605605"/>
          </a:xfrm>
          <a:custGeom>
            <a:avLst/>
            <a:gdLst>
              <a:gd name="connsiteX0" fmla="*/ 0 w 2041048"/>
              <a:gd name="connsiteY0" fmla="*/ 0 h 816419"/>
              <a:gd name="connsiteX1" fmla="*/ 1632839 w 2041048"/>
              <a:gd name="connsiteY1" fmla="*/ 0 h 816419"/>
              <a:gd name="connsiteX2" fmla="*/ 2041048 w 2041048"/>
              <a:gd name="connsiteY2" fmla="*/ 408210 h 816419"/>
              <a:gd name="connsiteX3" fmla="*/ 1632839 w 2041048"/>
              <a:gd name="connsiteY3" fmla="*/ 816419 h 816419"/>
              <a:gd name="connsiteX4" fmla="*/ 0 w 2041048"/>
              <a:gd name="connsiteY4" fmla="*/ 816419 h 816419"/>
              <a:gd name="connsiteX5" fmla="*/ 408210 w 2041048"/>
              <a:gd name="connsiteY5" fmla="*/ 408210 h 816419"/>
              <a:gd name="connsiteX6" fmla="*/ 0 w 2041048"/>
              <a:gd name="connsiteY6" fmla="*/ 0 h 81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1048" h="816419">
                <a:moveTo>
                  <a:pt x="0" y="0"/>
                </a:moveTo>
                <a:lnTo>
                  <a:pt x="1632839" y="0"/>
                </a:lnTo>
                <a:lnTo>
                  <a:pt x="2041048" y="408210"/>
                </a:lnTo>
                <a:lnTo>
                  <a:pt x="1632839" y="816419"/>
                </a:lnTo>
                <a:lnTo>
                  <a:pt x="0" y="816419"/>
                </a:lnTo>
                <a:lnTo>
                  <a:pt x="408210" y="40821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38690" tIns="15240" rIns="408209" bIns="15240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kern="1200" dirty="0"/>
              <a:t>Cyber Security</a:t>
            </a:r>
          </a:p>
        </p:txBody>
      </p:sp>
      <p:sp>
        <p:nvSpPr>
          <p:cNvPr id="41" name="Freeform 40"/>
          <p:cNvSpPr/>
          <p:nvPr/>
        </p:nvSpPr>
        <p:spPr>
          <a:xfrm>
            <a:off x="2448947" y="1472701"/>
            <a:ext cx="1736605" cy="502652"/>
          </a:xfrm>
          <a:custGeom>
            <a:avLst/>
            <a:gdLst>
              <a:gd name="connsiteX0" fmla="*/ 0 w 1694070"/>
              <a:gd name="connsiteY0" fmla="*/ 0 h 677628"/>
              <a:gd name="connsiteX1" fmla="*/ 1355256 w 1694070"/>
              <a:gd name="connsiteY1" fmla="*/ 0 h 677628"/>
              <a:gd name="connsiteX2" fmla="*/ 1694070 w 1694070"/>
              <a:gd name="connsiteY2" fmla="*/ 338814 h 677628"/>
              <a:gd name="connsiteX3" fmla="*/ 1355256 w 1694070"/>
              <a:gd name="connsiteY3" fmla="*/ 677628 h 677628"/>
              <a:gd name="connsiteX4" fmla="*/ 0 w 1694070"/>
              <a:gd name="connsiteY4" fmla="*/ 677628 h 677628"/>
              <a:gd name="connsiteX5" fmla="*/ 338814 w 1694070"/>
              <a:gd name="connsiteY5" fmla="*/ 338814 h 677628"/>
              <a:gd name="connsiteX6" fmla="*/ 0 w 1694070"/>
              <a:gd name="connsiteY6" fmla="*/ 0 h 677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94070" h="677628">
                <a:moveTo>
                  <a:pt x="0" y="0"/>
                </a:moveTo>
                <a:lnTo>
                  <a:pt x="1355256" y="0"/>
                </a:lnTo>
                <a:lnTo>
                  <a:pt x="1694070" y="338814"/>
                </a:lnTo>
                <a:lnTo>
                  <a:pt x="1355256" y="677628"/>
                </a:lnTo>
                <a:lnTo>
                  <a:pt x="0" y="677628"/>
                </a:lnTo>
                <a:lnTo>
                  <a:pt x="338814" y="33881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134" tIns="10160" rIns="338814" bIns="10160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kern="1200" dirty="0"/>
              <a:t>Integrity</a:t>
            </a:r>
          </a:p>
        </p:txBody>
      </p:sp>
      <p:sp>
        <p:nvSpPr>
          <p:cNvPr id="42" name="Freeform 41"/>
          <p:cNvSpPr/>
          <p:nvPr/>
        </p:nvSpPr>
        <p:spPr>
          <a:xfrm>
            <a:off x="3942428" y="1472701"/>
            <a:ext cx="1736605" cy="502652"/>
          </a:xfrm>
          <a:custGeom>
            <a:avLst/>
            <a:gdLst>
              <a:gd name="connsiteX0" fmla="*/ 0 w 1694070"/>
              <a:gd name="connsiteY0" fmla="*/ 0 h 677628"/>
              <a:gd name="connsiteX1" fmla="*/ 1355256 w 1694070"/>
              <a:gd name="connsiteY1" fmla="*/ 0 h 677628"/>
              <a:gd name="connsiteX2" fmla="*/ 1694070 w 1694070"/>
              <a:gd name="connsiteY2" fmla="*/ 338814 h 677628"/>
              <a:gd name="connsiteX3" fmla="*/ 1355256 w 1694070"/>
              <a:gd name="connsiteY3" fmla="*/ 677628 h 677628"/>
              <a:gd name="connsiteX4" fmla="*/ 0 w 1694070"/>
              <a:gd name="connsiteY4" fmla="*/ 677628 h 677628"/>
              <a:gd name="connsiteX5" fmla="*/ 338814 w 1694070"/>
              <a:gd name="connsiteY5" fmla="*/ 338814 h 677628"/>
              <a:gd name="connsiteX6" fmla="*/ 0 w 1694070"/>
              <a:gd name="connsiteY6" fmla="*/ 0 h 677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94070" h="677628">
                <a:moveTo>
                  <a:pt x="0" y="0"/>
                </a:moveTo>
                <a:lnTo>
                  <a:pt x="1355256" y="0"/>
                </a:lnTo>
                <a:lnTo>
                  <a:pt x="1694070" y="338814"/>
                </a:lnTo>
                <a:lnTo>
                  <a:pt x="1355256" y="677628"/>
                </a:lnTo>
                <a:lnTo>
                  <a:pt x="0" y="677628"/>
                </a:lnTo>
                <a:lnTo>
                  <a:pt x="338814" y="33881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134" tIns="10160" rIns="338814" bIns="10160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kern="1200" dirty="0"/>
              <a:t>Isolation</a:t>
            </a:r>
          </a:p>
        </p:txBody>
      </p:sp>
      <p:sp>
        <p:nvSpPr>
          <p:cNvPr id="43" name="Freeform 42"/>
          <p:cNvSpPr/>
          <p:nvPr/>
        </p:nvSpPr>
        <p:spPr>
          <a:xfrm>
            <a:off x="5435908" y="1472701"/>
            <a:ext cx="1736605" cy="502652"/>
          </a:xfrm>
          <a:custGeom>
            <a:avLst/>
            <a:gdLst>
              <a:gd name="connsiteX0" fmla="*/ 0 w 1694070"/>
              <a:gd name="connsiteY0" fmla="*/ 0 h 677628"/>
              <a:gd name="connsiteX1" fmla="*/ 1355256 w 1694070"/>
              <a:gd name="connsiteY1" fmla="*/ 0 h 677628"/>
              <a:gd name="connsiteX2" fmla="*/ 1694070 w 1694070"/>
              <a:gd name="connsiteY2" fmla="*/ 338814 h 677628"/>
              <a:gd name="connsiteX3" fmla="*/ 1355256 w 1694070"/>
              <a:gd name="connsiteY3" fmla="*/ 677628 h 677628"/>
              <a:gd name="connsiteX4" fmla="*/ 0 w 1694070"/>
              <a:gd name="connsiteY4" fmla="*/ 677628 h 677628"/>
              <a:gd name="connsiteX5" fmla="*/ 338814 w 1694070"/>
              <a:gd name="connsiteY5" fmla="*/ 338814 h 677628"/>
              <a:gd name="connsiteX6" fmla="*/ 0 w 1694070"/>
              <a:gd name="connsiteY6" fmla="*/ 0 h 677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94070" h="677628">
                <a:moveTo>
                  <a:pt x="0" y="0"/>
                </a:moveTo>
                <a:lnTo>
                  <a:pt x="1355256" y="0"/>
                </a:lnTo>
                <a:lnTo>
                  <a:pt x="1694070" y="338814"/>
                </a:lnTo>
                <a:lnTo>
                  <a:pt x="1355256" y="677628"/>
                </a:lnTo>
                <a:lnTo>
                  <a:pt x="0" y="677628"/>
                </a:lnTo>
                <a:lnTo>
                  <a:pt x="338814" y="33881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134" tIns="10160" rIns="338814" bIns="10160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kern="1200" dirty="0"/>
              <a:t>Genuine Returns</a:t>
            </a:r>
          </a:p>
        </p:txBody>
      </p:sp>
      <p:sp>
        <p:nvSpPr>
          <p:cNvPr id="45" name="Freeform 44"/>
          <p:cNvSpPr/>
          <p:nvPr/>
        </p:nvSpPr>
        <p:spPr>
          <a:xfrm>
            <a:off x="6929389" y="1472701"/>
            <a:ext cx="1736605" cy="502652"/>
          </a:xfrm>
          <a:custGeom>
            <a:avLst/>
            <a:gdLst>
              <a:gd name="connsiteX0" fmla="*/ 0 w 1694070"/>
              <a:gd name="connsiteY0" fmla="*/ 0 h 677628"/>
              <a:gd name="connsiteX1" fmla="*/ 1355256 w 1694070"/>
              <a:gd name="connsiteY1" fmla="*/ 0 h 677628"/>
              <a:gd name="connsiteX2" fmla="*/ 1694070 w 1694070"/>
              <a:gd name="connsiteY2" fmla="*/ 338814 h 677628"/>
              <a:gd name="connsiteX3" fmla="*/ 1355256 w 1694070"/>
              <a:gd name="connsiteY3" fmla="*/ 677628 h 677628"/>
              <a:gd name="connsiteX4" fmla="*/ 0 w 1694070"/>
              <a:gd name="connsiteY4" fmla="*/ 677628 h 677628"/>
              <a:gd name="connsiteX5" fmla="*/ 338814 w 1694070"/>
              <a:gd name="connsiteY5" fmla="*/ 338814 h 677628"/>
              <a:gd name="connsiteX6" fmla="*/ 0 w 1694070"/>
              <a:gd name="connsiteY6" fmla="*/ 0 h 677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94070" h="677628">
                <a:moveTo>
                  <a:pt x="0" y="0"/>
                </a:moveTo>
                <a:lnTo>
                  <a:pt x="1355256" y="0"/>
                </a:lnTo>
                <a:lnTo>
                  <a:pt x="1694070" y="338814"/>
                </a:lnTo>
                <a:lnTo>
                  <a:pt x="1355256" y="677628"/>
                </a:lnTo>
                <a:lnTo>
                  <a:pt x="0" y="677628"/>
                </a:lnTo>
                <a:lnTo>
                  <a:pt x="338814" y="33881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134" tIns="10160" rIns="338814" bIns="10160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kern="1200" dirty="0"/>
              <a:t>I/O Encryption</a:t>
            </a:r>
          </a:p>
        </p:txBody>
      </p:sp>
      <p:sp>
        <p:nvSpPr>
          <p:cNvPr id="47" name="Freeform 46"/>
          <p:cNvSpPr/>
          <p:nvPr/>
        </p:nvSpPr>
        <p:spPr>
          <a:xfrm>
            <a:off x="628650" y="2111615"/>
            <a:ext cx="2092295" cy="605605"/>
          </a:xfrm>
          <a:custGeom>
            <a:avLst/>
            <a:gdLst>
              <a:gd name="connsiteX0" fmla="*/ 0 w 2041048"/>
              <a:gd name="connsiteY0" fmla="*/ 0 h 816419"/>
              <a:gd name="connsiteX1" fmla="*/ 1632839 w 2041048"/>
              <a:gd name="connsiteY1" fmla="*/ 0 h 816419"/>
              <a:gd name="connsiteX2" fmla="*/ 2041048 w 2041048"/>
              <a:gd name="connsiteY2" fmla="*/ 408210 h 816419"/>
              <a:gd name="connsiteX3" fmla="*/ 1632839 w 2041048"/>
              <a:gd name="connsiteY3" fmla="*/ 816419 h 816419"/>
              <a:gd name="connsiteX4" fmla="*/ 0 w 2041048"/>
              <a:gd name="connsiteY4" fmla="*/ 816419 h 816419"/>
              <a:gd name="connsiteX5" fmla="*/ 408210 w 2041048"/>
              <a:gd name="connsiteY5" fmla="*/ 408210 h 816419"/>
              <a:gd name="connsiteX6" fmla="*/ 0 w 2041048"/>
              <a:gd name="connsiteY6" fmla="*/ 0 h 81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1048" h="816419">
                <a:moveTo>
                  <a:pt x="0" y="0"/>
                </a:moveTo>
                <a:lnTo>
                  <a:pt x="1632839" y="0"/>
                </a:lnTo>
                <a:lnTo>
                  <a:pt x="2041048" y="408210"/>
                </a:lnTo>
                <a:lnTo>
                  <a:pt x="1632839" y="816419"/>
                </a:lnTo>
                <a:lnTo>
                  <a:pt x="0" y="816419"/>
                </a:lnTo>
                <a:lnTo>
                  <a:pt x="408210" y="40821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38690" tIns="15240" rIns="408209" bIns="15240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kern="1200" dirty="0"/>
              <a:t>Physical Security</a:t>
            </a:r>
          </a:p>
        </p:txBody>
      </p:sp>
      <p:sp>
        <p:nvSpPr>
          <p:cNvPr id="48" name="Freeform 47"/>
          <p:cNvSpPr/>
          <p:nvPr/>
        </p:nvSpPr>
        <p:spPr>
          <a:xfrm>
            <a:off x="2448947" y="2163091"/>
            <a:ext cx="1736605" cy="502652"/>
          </a:xfrm>
          <a:custGeom>
            <a:avLst/>
            <a:gdLst>
              <a:gd name="connsiteX0" fmla="*/ 0 w 1694070"/>
              <a:gd name="connsiteY0" fmla="*/ 0 h 677628"/>
              <a:gd name="connsiteX1" fmla="*/ 1355256 w 1694070"/>
              <a:gd name="connsiteY1" fmla="*/ 0 h 677628"/>
              <a:gd name="connsiteX2" fmla="*/ 1694070 w 1694070"/>
              <a:gd name="connsiteY2" fmla="*/ 338814 h 677628"/>
              <a:gd name="connsiteX3" fmla="*/ 1355256 w 1694070"/>
              <a:gd name="connsiteY3" fmla="*/ 677628 h 677628"/>
              <a:gd name="connsiteX4" fmla="*/ 0 w 1694070"/>
              <a:gd name="connsiteY4" fmla="*/ 677628 h 677628"/>
              <a:gd name="connsiteX5" fmla="*/ 338814 w 1694070"/>
              <a:gd name="connsiteY5" fmla="*/ 338814 h 677628"/>
              <a:gd name="connsiteX6" fmla="*/ 0 w 1694070"/>
              <a:gd name="connsiteY6" fmla="*/ 0 h 677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94070" h="677628">
                <a:moveTo>
                  <a:pt x="0" y="0"/>
                </a:moveTo>
                <a:lnTo>
                  <a:pt x="1355256" y="0"/>
                </a:lnTo>
                <a:lnTo>
                  <a:pt x="1694070" y="338814"/>
                </a:lnTo>
                <a:lnTo>
                  <a:pt x="1355256" y="677628"/>
                </a:lnTo>
                <a:lnTo>
                  <a:pt x="0" y="677628"/>
                </a:lnTo>
                <a:lnTo>
                  <a:pt x="338814" y="33881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134" tIns="10160" rIns="338814" bIns="10160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kern="1200" dirty="0"/>
              <a:t>Memory Encryption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447520" y="1453015"/>
            <a:ext cx="1713383" cy="338554"/>
            <a:chOff x="5447520" y="1453015"/>
            <a:chExt cx="1713383" cy="338554"/>
          </a:xfrm>
        </p:grpSpPr>
        <p:sp>
          <p:nvSpPr>
            <p:cNvPr id="3" name="Data 2"/>
            <p:cNvSpPr/>
            <p:nvPr/>
          </p:nvSpPr>
          <p:spPr>
            <a:xfrm flipH="1">
              <a:off x="5447520" y="1472700"/>
              <a:ext cx="1713383" cy="225121"/>
            </a:xfrm>
            <a:prstGeom prst="flowChartInputOutput">
              <a:avLst/>
            </a:prstGeom>
            <a:solidFill>
              <a:srgbClr val="FF2600"/>
            </a:solidFill>
            <a:ln>
              <a:solidFill>
                <a:srgbClr val="FF2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873352" y="1453015"/>
              <a:ext cx="9348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en-US" sz="1600" dirty="0"/>
                <a:t>Genuine </a:t>
              </a:r>
            </a:p>
          </p:txBody>
        </p:sp>
      </p:grpSp>
      <p:cxnSp>
        <p:nvCxnSpPr>
          <p:cNvPr id="19" name="Elbow Connector 18"/>
          <p:cNvCxnSpPr>
            <a:cxnSpLocks/>
            <a:stCxn id="13" idx="2"/>
            <a:endCxn id="10" idx="1"/>
          </p:cNvCxnSpPr>
          <p:nvPr/>
        </p:nvCxnSpPr>
        <p:spPr>
          <a:xfrm rot="16200000" flipH="1">
            <a:off x="3620137" y="3801305"/>
            <a:ext cx="749047" cy="4009643"/>
          </a:xfrm>
          <a:prstGeom prst="bentConnector2">
            <a:avLst/>
          </a:prstGeom>
          <a:ln w="12700">
            <a:solidFill>
              <a:srgbClr val="4E8F00"/>
            </a:solidFill>
            <a:headEnd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0" idx="0"/>
            <a:endCxn id="8" idx="2"/>
          </p:cNvCxnSpPr>
          <p:nvPr/>
        </p:nvCxnSpPr>
        <p:spPr>
          <a:xfrm rot="16200000" flipV="1">
            <a:off x="5625446" y="5262873"/>
            <a:ext cx="561566" cy="901698"/>
          </a:xfrm>
          <a:prstGeom prst="bentConnector3">
            <a:avLst/>
          </a:prstGeom>
          <a:ln w="12700">
            <a:solidFill>
              <a:srgbClr val="4E8F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5432704" y="2146475"/>
            <a:ext cx="3213100" cy="1281427"/>
            <a:chOff x="1905000" y="915037"/>
            <a:chExt cx="3213100" cy="1281427"/>
          </a:xfrm>
        </p:grpSpPr>
        <p:sp>
          <p:nvSpPr>
            <p:cNvPr id="82" name="Freeform 81"/>
            <p:cNvSpPr/>
            <p:nvPr/>
          </p:nvSpPr>
          <p:spPr>
            <a:xfrm>
              <a:off x="2980435" y="915037"/>
              <a:ext cx="2137665" cy="614542"/>
            </a:xfrm>
            <a:custGeom>
              <a:avLst/>
              <a:gdLst>
                <a:gd name="connsiteX0" fmla="*/ 102426 w 614541"/>
                <a:gd name="connsiteY0" fmla="*/ 0 h 3738880"/>
                <a:gd name="connsiteX1" fmla="*/ 512115 w 614541"/>
                <a:gd name="connsiteY1" fmla="*/ 0 h 3738880"/>
                <a:gd name="connsiteX2" fmla="*/ 614541 w 614541"/>
                <a:gd name="connsiteY2" fmla="*/ 102426 h 3738880"/>
                <a:gd name="connsiteX3" fmla="*/ 614541 w 614541"/>
                <a:gd name="connsiteY3" fmla="*/ 3738880 h 3738880"/>
                <a:gd name="connsiteX4" fmla="*/ 614541 w 614541"/>
                <a:gd name="connsiteY4" fmla="*/ 3738880 h 3738880"/>
                <a:gd name="connsiteX5" fmla="*/ 0 w 614541"/>
                <a:gd name="connsiteY5" fmla="*/ 3738880 h 3738880"/>
                <a:gd name="connsiteX6" fmla="*/ 0 w 614541"/>
                <a:gd name="connsiteY6" fmla="*/ 3738880 h 3738880"/>
                <a:gd name="connsiteX7" fmla="*/ 0 w 614541"/>
                <a:gd name="connsiteY7" fmla="*/ 102426 h 3738880"/>
                <a:gd name="connsiteX8" fmla="*/ 102426 w 614541"/>
                <a:gd name="connsiteY8" fmla="*/ 0 h 3738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4541" h="3738880">
                  <a:moveTo>
                    <a:pt x="614541" y="623164"/>
                  </a:moveTo>
                  <a:lnTo>
                    <a:pt x="614541" y="3115716"/>
                  </a:lnTo>
                  <a:cubicBezTo>
                    <a:pt x="614541" y="3459876"/>
                    <a:pt x="607003" y="3738877"/>
                    <a:pt x="597706" y="3738877"/>
                  </a:cubicBezTo>
                  <a:lnTo>
                    <a:pt x="0" y="3738877"/>
                  </a:lnTo>
                  <a:lnTo>
                    <a:pt x="0" y="3738877"/>
                  </a:lnTo>
                  <a:lnTo>
                    <a:pt x="0" y="3"/>
                  </a:lnTo>
                  <a:lnTo>
                    <a:pt x="0" y="3"/>
                  </a:lnTo>
                  <a:lnTo>
                    <a:pt x="597706" y="3"/>
                  </a:lnTo>
                  <a:cubicBezTo>
                    <a:pt x="607003" y="3"/>
                    <a:pt x="614541" y="279004"/>
                    <a:pt x="614541" y="623164"/>
                  </a:cubicBezTo>
                  <a:close/>
                </a:path>
              </a:pathLst>
            </a:custGeom>
            <a:solidFill>
              <a:schemeClr val="bg1">
                <a:lumMod val="75000"/>
                <a:alpha val="90000"/>
              </a:schemeClr>
            </a:solidFill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1" tIns="153824" rIns="277649" bIns="153825" numCol="1" spcCol="1270" anchor="ctr" anchorCtr="0">
              <a:noAutofit/>
            </a:bodyPr>
            <a:lstStyle/>
            <a:p>
              <a:pPr marL="114300" lvl="1" indent="-114300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400" dirty="0"/>
                <a:t>Iago attack checking</a:t>
              </a:r>
            </a:p>
          </p:txBody>
        </p:sp>
        <p:sp>
          <p:nvSpPr>
            <p:cNvPr id="83" name="Freeform 82"/>
            <p:cNvSpPr/>
            <p:nvPr/>
          </p:nvSpPr>
          <p:spPr>
            <a:xfrm>
              <a:off x="1905000" y="915037"/>
              <a:ext cx="983201" cy="614542"/>
            </a:xfrm>
            <a:custGeom>
              <a:avLst/>
              <a:gdLst>
                <a:gd name="connsiteX0" fmla="*/ 0 w 2103120"/>
                <a:gd name="connsiteY0" fmla="*/ 128032 h 768176"/>
                <a:gd name="connsiteX1" fmla="*/ 128032 w 2103120"/>
                <a:gd name="connsiteY1" fmla="*/ 0 h 768176"/>
                <a:gd name="connsiteX2" fmla="*/ 1975088 w 2103120"/>
                <a:gd name="connsiteY2" fmla="*/ 0 h 768176"/>
                <a:gd name="connsiteX3" fmla="*/ 2103120 w 2103120"/>
                <a:gd name="connsiteY3" fmla="*/ 128032 h 768176"/>
                <a:gd name="connsiteX4" fmla="*/ 2103120 w 2103120"/>
                <a:gd name="connsiteY4" fmla="*/ 640144 h 768176"/>
                <a:gd name="connsiteX5" fmla="*/ 1975088 w 2103120"/>
                <a:gd name="connsiteY5" fmla="*/ 768176 h 768176"/>
                <a:gd name="connsiteX6" fmla="*/ 128032 w 2103120"/>
                <a:gd name="connsiteY6" fmla="*/ 768176 h 768176"/>
                <a:gd name="connsiteX7" fmla="*/ 0 w 2103120"/>
                <a:gd name="connsiteY7" fmla="*/ 640144 h 768176"/>
                <a:gd name="connsiteX8" fmla="*/ 0 w 2103120"/>
                <a:gd name="connsiteY8" fmla="*/ 128032 h 768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3120" h="768176">
                  <a:moveTo>
                    <a:pt x="0" y="128032"/>
                  </a:moveTo>
                  <a:cubicBezTo>
                    <a:pt x="0" y="57322"/>
                    <a:pt x="57322" y="0"/>
                    <a:pt x="128032" y="0"/>
                  </a:cubicBezTo>
                  <a:lnTo>
                    <a:pt x="1975088" y="0"/>
                  </a:lnTo>
                  <a:cubicBezTo>
                    <a:pt x="2045798" y="0"/>
                    <a:pt x="2103120" y="57322"/>
                    <a:pt x="2103120" y="128032"/>
                  </a:cubicBezTo>
                  <a:lnTo>
                    <a:pt x="2103120" y="640144"/>
                  </a:lnTo>
                  <a:cubicBezTo>
                    <a:pt x="2103120" y="710854"/>
                    <a:pt x="2045798" y="768176"/>
                    <a:pt x="1975088" y="768176"/>
                  </a:cubicBezTo>
                  <a:lnTo>
                    <a:pt x="128032" y="768176"/>
                  </a:lnTo>
                  <a:cubicBezTo>
                    <a:pt x="57322" y="768176"/>
                    <a:pt x="0" y="710854"/>
                    <a:pt x="0" y="640144"/>
                  </a:cubicBezTo>
                  <a:lnTo>
                    <a:pt x="0" y="12803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3699" tIns="75599" rIns="113699" bIns="75599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schemeClr val="tx1"/>
                  </a:solidFill>
                </a:rPr>
                <a:t>System Call</a:t>
              </a:r>
            </a:p>
          </p:txBody>
        </p:sp>
        <p:sp>
          <p:nvSpPr>
            <p:cNvPr id="85" name="Freeform 84"/>
            <p:cNvSpPr/>
            <p:nvPr/>
          </p:nvSpPr>
          <p:spPr>
            <a:xfrm>
              <a:off x="2980435" y="1581922"/>
              <a:ext cx="2137665" cy="614542"/>
            </a:xfrm>
            <a:custGeom>
              <a:avLst/>
              <a:gdLst>
                <a:gd name="connsiteX0" fmla="*/ 102426 w 614541"/>
                <a:gd name="connsiteY0" fmla="*/ 0 h 3738880"/>
                <a:gd name="connsiteX1" fmla="*/ 512115 w 614541"/>
                <a:gd name="connsiteY1" fmla="*/ 0 h 3738880"/>
                <a:gd name="connsiteX2" fmla="*/ 614541 w 614541"/>
                <a:gd name="connsiteY2" fmla="*/ 102426 h 3738880"/>
                <a:gd name="connsiteX3" fmla="*/ 614541 w 614541"/>
                <a:gd name="connsiteY3" fmla="*/ 3738880 h 3738880"/>
                <a:gd name="connsiteX4" fmla="*/ 614541 w 614541"/>
                <a:gd name="connsiteY4" fmla="*/ 3738880 h 3738880"/>
                <a:gd name="connsiteX5" fmla="*/ 0 w 614541"/>
                <a:gd name="connsiteY5" fmla="*/ 3738880 h 3738880"/>
                <a:gd name="connsiteX6" fmla="*/ 0 w 614541"/>
                <a:gd name="connsiteY6" fmla="*/ 3738880 h 3738880"/>
                <a:gd name="connsiteX7" fmla="*/ 0 w 614541"/>
                <a:gd name="connsiteY7" fmla="*/ 102426 h 3738880"/>
                <a:gd name="connsiteX8" fmla="*/ 102426 w 614541"/>
                <a:gd name="connsiteY8" fmla="*/ 0 h 3738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4541" h="3738880">
                  <a:moveTo>
                    <a:pt x="614541" y="623164"/>
                  </a:moveTo>
                  <a:lnTo>
                    <a:pt x="614541" y="3115716"/>
                  </a:lnTo>
                  <a:cubicBezTo>
                    <a:pt x="614541" y="3459876"/>
                    <a:pt x="607003" y="3738877"/>
                    <a:pt x="597706" y="3738877"/>
                  </a:cubicBezTo>
                  <a:lnTo>
                    <a:pt x="0" y="3738877"/>
                  </a:lnTo>
                  <a:lnTo>
                    <a:pt x="0" y="3738877"/>
                  </a:lnTo>
                  <a:lnTo>
                    <a:pt x="0" y="3"/>
                  </a:lnTo>
                  <a:lnTo>
                    <a:pt x="0" y="3"/>
                  </a:lnTo>
                  <a:lnTo>
                    <a:pt x="597706" y="3"/>
                  </a:lnTo>
                  <a:cubicBezTo>
                    <a:pt x="607003" y="3"/>
                    <a:pt x="614541" y="279004"/>
                    <a:pt x="614541" y="623164"/>
                  </a:cubicBezTo>
                  <a:close/>
                </a:path>
              </a:pathLst>
            </a:custGeom>
            <a:solidFill>
              <a:schemeClr val="bg1">
                <a:lumMod val="75000"/>
                <a:alpha val="90000"/>
              </a:schemeClr>
            </a:solidFill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1" tIns="153824" rIns="277649" bIns="153825" numCol="1" spcCol="1270" anchor="ctr" anchorCtr="0">
              <a:noAutofit/>
            </a:bodyPr>
            <a:lstStyle/>
            <a:p>
              <a:pPr marL="114300" lvl="1" indent="-114300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400" dirty="0"/>
                <a:t>Hash checking</a:t>
              </a:r>
            </a:p>
            <a:p>
              <a:pPr marL="114300" lvl="1" indent="-114300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400" dirty="0"/>
                <a:t>Memory encryption</a:t>
              </a:r>
            </a:p>
            <a:p>
              <a:pPr marL="114300" lvl="1" indent="-114300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400" dirty="0"/>
                <a:t>I/O encryption</a:t>
              </a:r>
              <a:endParaRPr lang="en-US" sz="1400" kern="1200" dirty="0"/>
            </a:p>
          </p:txBody>
        </p:sp>
        <p:sp>
          <p:nvSpPr>
            <p:cNvPr id="86" name="Freeform 85"/>
            <p:cNvSpPr/>
            <p:nvPr/>
          </p:nvSpPr>
          <p:spPr>
            <a:xfrm>
              <a:off x="1905000" y="1581922"/>
              <a:ext cx="983201" cy="614542"/>
            </a:xfrm>
            <a:custGeom>
              <a:avLst/>
              <a:gdLst>
                <a:gd name="connsiteX0" fmla="*/ 0 w 2103120"/>
                <a:gd name="connsiteY0" fmla="*/ 128032 h 768176"/>
                <a:gd name="connsiteX1" fmla="*/ 128032 w 2103120"/>
                <a:gd name="connsiteY1" fmla="*/ 0 h 768176"/>
                <a:gd name="connsiteX2" fmla="*/ 1975088 w 2103120"/>
                <a:gd name="connsiteY2" fmla="*/ 0 h 768176"/>
                <a:gd name="connsiteX3" fmla="*/ 2103120 w 2103120"/>
                <a:gd name="connsiteY3" fmla="*/ 128032 h 768176"/>
                <a:gd name="connsiteX4" fmla="*/ 2103120 w 2103120"/>
                <a:gd name="connsiteY4" fmla="*/ 640144 h 768176"/>
                <a:gd name="connsiteX5" fmla="*/ 1975088 w 2103120"/>
                <a:gd name="connsiteY5" fmla="*/ 768176 h 768176"/>
                <a:gd name="connsiteX6" fmla="*/ 128032 w 2103120"/>
                <a:gd name="connsiteY6" fmla="*/ 768176 h 768176"/>
                <a:gd name="connsiteX7" fmla="*/ 0 w 2103120"/>
                <a:gd name="connsiteY7" fmla="*/ 640144 h 768176"/>
                <a:gd name="connsiteX8" fmla="*/ 0 w 2103120"/>
                <a:gd name="connsiteY8" fmla="*/ 128032 h 768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3120" h="768176">
                  <a:moveTo>
                    <a:pt x="0" y="128032"/>
                  </a:moveTo>
                  <a:cubicBezTo>
                    <a:pt x="0" y="57322"/>
                    <a:pt x="57322" y="0"/>
                    <a:pt x="128032" y="0"/>
                  </a:cubicBezTo>
                  <a:lnTo>
                    <a:pt x="1975088" y="0"/>
                  </a:lnTo>
                  <a:cubicBezTo>
                    <a:pt x="2045798" y="0"/>
                    <a:pt x="2103120" y="57322"/>
                    <a:pt x="2103120" y="128032"/>
                  </a:cubicBezTo>
                  <a:lnTo>
                    <a:pt x="2103120" y="640144"/>
                  </a:lnTo>
                  <a:cubicBezTo>
                    <a:pt x="2103120" y="710854"/>
                    <a:pt x="2045798" y="768176"/>
                    <a:pt x="1975088" y="768176"/>
                  </a:cubicBezTo>
                  <a:lnTo>
                    <a:pt x="128032" y="768176"/>
                  </a:lnTo>
                  <a:cubicBezTo>
                    <a:pt x="57322" y="768176"/>
                    <a:pt x="0" y="710854"/>
                    <a:pt x="0" y="640144"/>
                  </a:cubicBezTo>
                  <a:lnTo>
                    <a:pt x="0" y="12803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3699" tIns="75599" rIns="113699" bIns="75599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>
                  <a:solidFill>
                    <a:schemeClr val="tx1"/>
                  </a:solidFill>
                </a:rPr>
                <a:t>Page Fault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B120DB6-2359-1A4B-AD20-BD649D54217B}"/>
              </a:ext>
            </a:extLst>
          </p:cNvPr>
          <p:cNvSpPr/>
          <p:nvPr/>
        </p:nvSpPr>
        <p:spPr>
          <a:xfrm>
            <a:off x="3864775" y="2978593"/>
            <a:ext cx="1426799" cy="507831"/>
          </a:xfrm>
          <a:prstGeom prst="rect">
            <a:avLst/>
          </a:prstGeom>
          <a:ln w="317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350" dirty="0"/>
              <a:t>Never Execute in Normal World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8F8E815-B2CF-4C42-BE4C-473FFF69A9E8}"/>
              </a:ext>
            </a:extLst>
          </p:cNvPr>
          <p:cNvSpPr/>
          <p:nvPr/>
        </p:nvSpPr>
        <p:spPr>
          <a:xfrm>
            <a:off x="3864775" y="2973222"/>
            <a:ext cx="1426799" cy="507831"/>
          </a:xfrm>
          <a:prstGeom prst="rect">
            <a:avLst/>
          </a:prstGeom>
          <a:ln w="317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350" dirty="0"/>
              <a:t>Forward External Service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424B753-CE70-A54F-89F9-0F4B3FFD47D7}"/>
              </a:ext>
            </a:extLst>
          </p:cNvPr>
          <p:cNvSpPr/>
          <p:nvPr/>
        </p:nvSpPr>
        <p:spPr>
          <a:xfrm>
            <a:off x="3864775" y="2974471"/>
            <a:ext cx="1426799" cy="507831"/>
          </a:xfrm>
          <a:prstGeom prst="rect">
            <a:avLst/>
          </a:prstGeom>
          <a:ln w="317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350" dirty="0"/>
              <a:t>Internal Service</a:t>
            </a:r>
          </a:p>
          <a:p>
            <a:pPr algn="ctr"/>
            <a:endParaRPr lang="en-US" sz="135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B8E6C91-A37D-2440-A400-810C5F8D8B83}"/>
              </a:ext>
            </a:extLst>
          </p:cNvPr>
          <p:cNvSpPr/>
          <p:nvPr/>
        </p:nvSpPr>
        <p:spPr>
          <a:xfrm>
            <a:off x="3864775" y="2969100"/>
            <a:ext cx="1426799" cy="507831"/>
          </a:xfrm>
          <a:prstGeom prst="rect">
            <a:avLst/>
          </a:prstGeom>
          <a:ln w="317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350" dirty="0"/>
              <a:t>Execute in Secure World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87F5835-DBBB-E448-8350-86C063B9A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8</a:t>
            </a:fld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598A565-FDD7-8541-AB54-F37569E8AF06}"/>
              </a:ext>
            </a:extLst>
          </p:cNvPr>
          <p:cNvSpPr txBox="1"/>
          <p:nvPr/>
        </p:nvSpPr>
        <p:spPr>
          <a:xfrm>
            <a:off x="372837" y="3844511"/>
            <a:ext cx="8483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/>
              <a:t>User </a:t>
            </a:r>
          </a:p>
          <a:p>
            <a:pPr algn="ctr"/>
            <a:r>
              <a:rPr lang="en-US" sz="2200" dirty="0"/>
              <a:t>mode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E34B12C-41AA-924E-A78D-1AD7B665F3B3}"/>
              </a:ext>
            </a:extLst>
          </p:cNvPr>
          <p:cNvSpPr txBox="1"/>
          <p:nvPr/>
        </p:nvSpPr>
        <p:spPr>
          <a:xfrm>
            <a:off x="138131" y="5144796"/>
            <a:ext cx="13076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/>
              <a:t>Privileged</a:t>
            </a:r>
          </a:p>
          <a:p>
            <a:pPr algn="ctr"/>
            <a:r>
              <a:rPr lang="en-US" sz="2200" dirty="0"/>
              <a:t>mode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654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479"/>
    </mc:Choice>
    <mc:Fallback xmlns="">
      <p:transition spd="slow" advTm="63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E8F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2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2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F00"/>
                                      </p:to>
                                    </p:animClr>
                                    <p:set>
                                      <p:cBhvr>
                                        <p:cTn id="2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B00"/>
                                      </p:to>
                                    </p:animClr>
                                    <p:set>
                                      <p:cBhvr>
                                        <p:cTn id="2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7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1" fill="hold">
                      <p:stCondLst>
                        <p:cond delay="indefinite"/>
                      </p:stCondLst>
                      <p:childTnLst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8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9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4" grpId="0" animBg="1"/>
      <p:bldP spid="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Page Table Update with Integrity Checking</a:t>
            </a:r>
          </a:p>
        </p:txBody>
      </p:sp>
      <p:cxnSp>
        <p:nvCxnSpPr>
          <p:cNvPr id="26" name="Elbow Connector 25"/>
          <p:cNvCxnSpPr>
            <a:cxnSpLocks/>
            <a:stCxn id="19" idx="3"/>
            <a:endCxn id="9" idx="1"/>
          </p:cNvCxnSpPr>
          <p:nvPr/>
        </p:nvCxnSpPr>
        <p:spPr>
          <a:xfrm flipV="1">
            <a:off x="2447539" y="3937796"/>
            <a:ext cx="1355639" cy="694510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tx1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TextBox 26"/>
          <p:cNvSpPr txBox="1"/>
          <p:nvPr/>
        </p:nvSpPr>
        <p:spPr>
          <a:xfrm>
            <a:off x="440832" y="1710846"/>
            <a:ext cx="29388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62" indent="-257162">
              <a:buFont typeface="+mj-lt"/>
              <a:buAutoNum type="arabicPeriod"/>
            </a:pPr>
            <a:r>
              <a:rPr lang="en-US" dirty="0"/>
              <a:t>Load code page &amp; allocate secure page</a:t>
            </a:r>
          </a:p>
          <a:p>
            <a:pPr marL="257162" indent="-257162">
              <a:buFont typeface="+mj-lt"/>
              <a:buAutoNum type="arabicPeriod"/>
            </a:pPr>
            <a:r>
              <a:rPr lang="en-US" dirty="0"/>
              <a:t>Install normal-world PTE</a:t>
            </a:r>
          </a:p>
          <a:p>
            <a:pPr marL="257162" indent="-257162">
              <a:buFont typeface="+mj-lt"/>
              <a:buAutoNum type="arabicPeriod"/>
            </a:pPr>
            <a:r>
              <a:rPr lang="en-US" dirty="0"/>
              <a:t>Verify S-Page</a:t>
            </a:r>
          </a:p>
          <a:p>
            <a:pPr marL="257162" indent="-257162">
              <a:buFont typeface="+mj-lt"/>
              <a:buAutoNum type="arabicPeriod"/>
            </a:pPr>
            <a:r>
              <a:rPr lang="en-US" dirty="0"/>
              <a:t>Install secure-world PTE</a:t>
            </a:r>
          </a:p>
          <a:p>
            <a:pPr marL="257162" indent="-257162">
              <a:buFont typeface="+mj-lt"/>
              <a:buAutoNum type="arabicPeriod"/>
            </a:pPr>
            <a:r>
              <a:rPr lang="en-US" dirty="0"/>
              <a:t>Copy N-Page to S-Page</a:t>
            </a:r>
          </a:p>
          <a:p>
            <a:pPr marL="257162" indent="-257162">
              <a:buFont typeface="+mj-lt"/>
              <a:buAutoNum type="arabicPeriod"/>
            </a:pPr>
            <a:r>
              <a:rPr lang="en-US" dirty="0"/>
              <a:t>Hash validation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910BD7B-DFF5-574A-8029-17671E973195}"/>
              </a:ext>
            </a:extLst>
          </p:cNvPr>
          <p:cNvGrpSpPr/>
          <p:nvPr/>
        </p:nvGrpSpPr>
        <p:grpSpPr>
          <a:xfrm>
            <a:off x="582163" y="4451645"/>
            <a:ext cx="1865376" cy="1776499"/>
            <a:chOff x="6737751" y="4400617"/>
            <a:chExt cx="1376172" cy="944118"/>
          </a:xfrm>
        </p:grpSpPr>
        <p:sp>
          <p:nvSpPr>
            <p:cNvPr id="18" name="Rectangle 17"/>
            <p:cNvSpPr/>
            <p:nvPr/>
          </p:nvSpPr>
          <p:spPr>
            <a:xfrm>
              <a:off x="6737751" y="4400617"/>
              <a:ext cx="992124" cy="192024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0x403E1000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729875" y="4400617"/>
              <a:ext cx="384048" cy="192024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RW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737751" y="4592764"/>
              <a:ext cx="992124" cy="367927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729875" y="4592764"/>
              <a:ext cx="384048" cy="367927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737751" y="4960687"/>
              <a:ext cx="992124" cy="192024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r-IN" dirty="0">
                  <a:solidFill>
                    <a:schemeClr val="tx1"/>
                  </a:solidFill>
                </a:rPr>
                <a:t>……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729875" y="4960687"/>
              <a:ext cx="384048" cy="192024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RW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737751" y="5152711"/>
              <a:ext cx="992124" cy="192024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r-IN" dirty="0">
                  <a:solidFill>
                    <a:schemeClr val="tx1"/>
                  </a:solidFill>
                </a:rPr>
                <a:t>……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729875" y="5152711"/>
              <a:ext cx="384048" cy="192024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RW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522263" y="4012953"/>
            <a:ext cx="2177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Untrusted Page Table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53D8283-D2AA-BB49-9934-82D75555AB71}"/>
              </a:ext>
            </a:extLst>
          </p:cNvPr>
          <p:cNvGrpSpPr/>
          <p:nvPr/>
        </p:nvGrpSpPr>
        <p:grpSpPr>
          <a:xfrm>
            <a:off x="6586049" y="4413130"/>
            <a:ext cx="1861700" cy="1776499"/>
            <a:chOff x="972577" y="4475451"/>
            <a:chExt cx="1861700" cy="1776499"/>
          </a:xfrm>
        </p:grpSpPr>
        <p:sp>
          <p:nvSpPr>
            <p:cNvPr id="10" name="Rectangle 9"/>
            <p:cNvSpPr/>
            <p:nvPr/>
          </p:nvSpPr>
          <p:spPr>
            <a:xfrm>
              <a:off x="972577" y="4475451"/>
              <a:ext cx="1342156" cy="36132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0x403E1000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314733" y="4475451"/>
              <a:ext cx="519544" cy="36132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RX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72577" y="4837000"/>
              <a:ext cx="1342156" cy="69231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314733" y="4837004"/>
              <a:ext cx="519544" cy="69231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72577" y="5529306"/>
              <a:ext cx="1342156" cy="36132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r-IN" dirty="0">
                  <a:solidFill>
                    <a:schemeClr val="tx1"/>
                  </a:solidFill>
                </a:rPr>
                <a:t>……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314733" y="5529306"/>
              <a:ext cx="519544" cy="36132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RX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72577" y="5890628"/>
              <a:ext cx="1342156" cy="36132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mr-IN" dirty="0">
                  <a:solidFill>
                    <a:schemeClr val="tx1"/>
                  </a:solidFill>
                </a:rPr>
                <a:t>……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314733" y="5890628"/>
              <a:ext cx="519544" cy="36132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RX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583529" y="3990220"/>
            <a:ext cx="1930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Trusted Page Table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620585" y="1983558"/>
            <a:ext cx="1782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Physical Memory</a:t>
            </a:r>
          </a:p>
        </p:txBody>
      </p:sp>
      <p:sp>
        <p:nvSpPr>
          <p:cNvPr id="5" name="Rectangle 4"/>
          <p:cNvSpPr/>
          <p:nvPr/>
        </p:nvSpPr>
        <p:spPr>
          <a:xfrm>
            <a:off x="3620582" y="2376329"/>
            <a:ext cx="1819423" cy="117354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ZONE_TZ_APP</a:t>
            </a:r>
          </a:p>
        </p:txBody>
      </p:sp>
      <p:sp>
        <p:nvSpPr>
          <p:cNvPr id="6" name="Rectangle 5"/>
          <p:cNvSpPr/>
          <p:nvPr/>
        </p:nvSpPr>
        <p:spPr>
          <a:xfrm>
            <a:off x="3620582" y="3549875"/>
            <a:ext cx="1819423" cy="11735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ZONE_NORMAL</a:t>
            </a:r>
          </a:p>
        </p:txBody>
      </p:sp>
      <p:sp>
        <p:nvSpPr>
          <p:cNvPr id="7" name="Rectangle 6"/>
          <p:cNvSpPr/>
          <p:nvPr/>
        </p:nvSpPr>
        <p:spPr>
          <a:xfrm>
            <a:off x="3620582" y="4723424"/>
            <a:ext cx="1819423" cy="117354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ZONE_TZ_RT</a:t>
            </a:r>
          </a:p>
        </p:txBody>
      </p:sp>
      <p:sp>
        <p:nvSpPr>
          <p:cNvPr id="8" name="Rectangle 7"/>
          <p:cNvSpPr/>
          <p:nvPr/>
        </p:nvSpPr>
        <p:spPr>
          <a:xfrm>
            <a:off x="3803178" y="2747288"/>
            <a:ext cx="1454234" cy="2280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S-Page</a:t>
            </a:r>
          </a:p>
        </p:txBody>
      </p:sp>
      <p:sp>
        <p:nvSpPr>
          <p:cNvPr id="9" name="Rectangle 8"/>
          <p:cNvSpPr/>
          <p:nvPr/>
        </p:nvSpPr>
        <p:spPr>
          <a:xfrm>
            <a:off x="3803178" y="3823783"/>
            <a:ext cx="1454234" cy="2280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N-Page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1601F3-0329-074F-89A4-C67EA72A7462}"/>
              </a:ext>
            </a:extLst>
          </p:cNvPr>
          <p:cNvSpPr txBox="1"/>
          <p:nvPr/>
        </p:nvSpPr>
        <p:spPr>
          <a:xfrm>
            <a:off x="5962764" y="2423997"/>
            <a:ext cx="3181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Within ZONE_TZ_APP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No double mapping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C133FE7-E8A5-004F-9D50-655CECFCD39F}"/>
              </a:ext>
            </a:extLst>
          </p:cNvPr>
          <p:cNvSpPr txBox="1"/>
          <p:nvPr/>
        </p:nvSpPr>
        <p:spPr>
          <a:xfrm>
            <a:off x="5921731" y="2600841"/>
            <a:ext cx="1877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(</a:t>
            </a:r>
            <a:r>
              <a:rPr lang="en-US" sz="2000" dirty="0" err="1">
                <a:solidFill>
                  <a:srgbClr val="FF0000"/>
                </a:solidFill>
              </a:rPr>
              <a:t>vaddr</a:t>
            </a:r>
            <a:r>
              <a:rPr lang="en-US" sz="2000" dirty="0">
                <a:solidFill>
                  <a:srgbClr val="FF0000"/>
                </a:solidFill>
              </a:rPr>
              <a:t>, hash)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A631C-E7D6-0E40-B082-8B29920A0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A886-2D22-8E46-83D6-538442DD835E}" type="slidenum">
              <a:rPr lang="en-US" smtClean="0"/>
              <a:t>9</a:t>
            </a:fld>
            <a:endParaRPr lang="en-US"/>
          </a:p>
        </p:txBody>
      </p:sp>
      <p:cxnSp>
        <p:nvCxnSpPr>
          <p:cNvPr id="29" name="Elbow Connector 28"/>
          <p:cNvCxnSpPr>
            <a:cxnSpLocks/>
            <a:stCxn id="10" idx="1"/>
            <a:endCxn id="8" idx="3"/>
          </p:cNvCxnSpPr>
          <p:nvPr/>
        </p:nvCxnSpPr>
        <p:spPr>
          <a:xfrm rot="10800000">
            <a:off x="5257413" y="2861301"/>
            <a:ext cx="1328637" cy="1732490"/>
          </a:xfrm>
          <a:prstGeom prst="bentConnector3">
            <a:avLst>
              <a:gd name="adj1" fmla="val 50000"/>
            </a:avLst>
          </a:prstGeom>
          <a:solidFill>
            <a:srgbClr val="FF9300"/>
          </a:solidFill>
          <a:ln>
            <a:solidFill>
              <a:schemeClr val="tx1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Elbow Connector 37"/>
          <p:cNvCxnSpPr>
            <a:cxnSpLocks/>
            <a:stCxn id="9" idx="3"/>
            <a:endCxn id="8" idx="3"/>
          </p:cNvCxnSpPr>
          <p:nvPr/>
        </p:nvCxnSpPr>
        <p:spPr>
          <a:xfrm flipV="1">
            <a:off x="5257412" y="2861301"/>
            <a:ext cx="12700" cy="1076495"/>
          </a:xfrm>
          <a:prstGeom prst="bentConnector3">
            <a:avLst>
              <a:gd name="adj1" fmla="val 5250000"/>
            </a:avLst>
          </a:prstGeom>
          <a:solidFill>
            <a:srgbClr val="FF9300"/>
          </a:solidFill>
          <a:ln>
            <a:solidFill>
              <a:schemeClr val="tx1"/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50171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71"/>
    </mc:Choice>
    <mc:Fallback xmlns="">
      <p:transition spd="slow" advTm="10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A00"/>
                                      </p:to>
                                    </p:animClr>
                                    <p:set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34" grpId="1"/>
      <p:bldP spid="34" grpId="2"/>
      <p:bldP spid="3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1|6.5|1|3.5|6.8|5.1|16.5|1.9|1.2|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|0.5|0.1|0.1|0.3|0.3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38507</TotalTime>
  <Words>1908</Words>
  <Application>Microsoft Macintosh PowerPoint</Application>
  <PresentationFormat>On-screen Show (4:3)</PresentationFormat>
  <Paragraphs>308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DengXian</vt:lpstr>
      <vt:lpstr>DengXian</vt:lpstr>
      <vt:lpstr>Kozuka Gothic Pro EL</vt:lpstr>
      <vt:lpstr>Lato Regular</vt:lpstr>
      <vt:lpstr>Arial</vt:lpstr>
      <vt:lpstr>Calibri</vt:lpstr>
      <vt:lpstr>Calibri Light</vt:lpstr>
      <vt:lpstr>Century</vt:lpstr>
      <vt:lpstr>Mangal</vt:lpstr>
      <vt:lpstr>New Peninim MT</vt:lpstr>
      <vt:lpstr>Office Theme</vt:lpstr>
      <vt:lpstr>TrustShadow: Shielding IoT Application from Hostile Environment [MobiSys’2017]</vt:lpstr>
      <vt:lpstr>Kernel Exploits in Recent Years</vt:lpstr>
      <vt:lpstr>Physical-space Threats for ARM Devices</vt:lpstr>
      <vt:lpstr>Design Goals</vt:lpstr>
      <vt:lpstr>Background on ARM TrustZone</vt:lpstr>
      <vt:lpstr>TrustShadow Overview</vt:lpstr>
      <vt:lpstr>Bundled Manifest</vt:lpstr>
      <vt:lpstr>Workflow of a Trusted Process</vt:lpstr>
      <vt:lpstr>Page Table Update with Integrity Checking</vt:lpstr>
      <vt:lpstr>Comparison with Intel SGX</vt:lpstr>
      <vt:lpstr>Summary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 guan</dc:creator>
  <cp:lastModifiedBy>le guan</cp:lastModifiedBy>
  <cp:revision>3709</cp:revision>
  <dcterms:created xsi:type="dcterms:W3CDTF">2017-09-14T01:46:24Z</dcterms:created>
  <dcterms:modified xsi:type="dcterms:W3CDTF">2018-03-29T21:08:05Z</dcterms:modified>
</cp:coreProperties>
</file>

<file path=docProps/thumbnail.jpeg>
</file>